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0" r:id="rId1"/>
  </p:sldMasterIdLst>
  <p:sldIdLst>
    <p:sldId id="264" r:id="rId2"/>
    <p:sldId id="272" r:id="rId3"/>
    <p:sldId id="266" r:id="rId4"/>
    <p:sldId id="286" r:id="rId5"/>
    <p:sldId id="278" r:id="rId6"/>
    <p:sldId id="280" r:id="rId7"/>
    <p:sldId id="282" r:id="rId8"/>
    <p:sldId id="289" r:id="rId9"/>
    <p:sldId id="287" r:id="rId10"/>
    <p:sldId id="281" r:id="rId11"/>
    <p:sldId id="268" r:id="rId12"/>
    <p:sldId id="288" r:id="rId13"/>
    <p:sldId id="273" r:id="rId14"/>
    <p:sldId id="277" r:id="rId15"/>
    <p:sldId id="271" r:id="rId16"/>
    <p:sldId id="270" r:id="rId17"/>
    <p:sldId id="290" r:id="rId18"/>
    <p:sldId id="292" r:id="rId19"/>
    <p:sldId id="293" r:id="rId20"/>
    <p:sldId id="291" r:id="rId21"/>
    <p:sldId id="294" r:id="rId22"/>
    <p:sldId id="295" r:id="rId23"/>
    <p:sldId id="296" r:id="rId24"/>
    <p:sldId id="28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22" y="-125"/>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21505648-EFF7-4F23-844B-4BF90608161D}" type="datetimeFigureOut">
              <a:rPr lang="en-US" smtClean="0"/>
              <a:t>5/8/2014</a:t>
            </a:fld>
            <a:endParaRPr lang="en-US"/>
          </a:p>
        </p:txBody>
      </p:sp>
      <p:sp>
        <p:nvSpPr>
          <p:cNvPr id="17" name="Slide Number Placeholder 16"/>
          <p:cNvSpPr>
            <a:spLocks noGrp="1"/>
          </p:cNvSpPr>
          <p:nvPr>
            <p:ph type="sldNum" sz="quarter" idx="11"/>
          </p:nvPr>
        </p:nvSpPr>
        <p:spPr/>
        <p:txBody>
          <a:bodyPr/>
          <a:lstStyle/>
          <a:p>
            <a:fld id="{EB9BE58A-C92A-4993-B750-2FBD334D388E}"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505648-EFF7-4F23-844B-4BF90608161D}"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BE58A-C92A-4993-B750-2FBD334D388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505648-EFF7-4F23-844B-4BF90608161D}"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BE58A-C92A-4993-B750-2FBD334D388E}"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normAutofit/>
          </a:bodyPr>
          <a:lstStyle>
            <a:lvl1pPr marL="342900" indent="-342900" algn="l">
              <a:buFont typeface="Arial" pitchFamily="34" charset="0"/>
              <a:buChar char="•"/>
              <a:defRPr sz="2400"/>
            </a:lvl1pPr>
            <a:lvl2pPr marL="285750" indent="-285750" algn="l">
              <a:buFont typeface="Arial" pitchFamily="34" charset="0"/>
              <a:buChar char="•"/>
              <a:defRPr sz="2400"/>
            </a:lvl2pPr>
            <a:lvl3pPr marL="285750" indent="-285750" algn="l">
              <a:buFont typeface="Arial" pitchFamily="34" charset="0"/>
              <a:buChar char="•"/>
              <a:defRPr sz="2400"/>
            </a:lvl3pPr>
            <a:lvl4pPr marL="285750" indent="-285750" algn="l">
              <a:buFont typeface="Arial" pitchFamily="34" charset="0"/>
              <a:buChar char="•"/>
              <a:defRPr sz="2400"/>
            </a:lvl4pPr>
            <a:lvl5pPr marL="285750" indent="-285750" algn="l">
              <a:buFont typeface="Arial" pitchFamily="34" charset="0"/>
              <a:buChar cha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noAutofit/>
          </a:bodyPr>
          <a:lstStyle>
            <a:lvl1pPr>
              <a:defRPr sz="2800"/>
            </a:lvl1pPr>
          </a:lstStyle>
          <a:p>
            <a:r>
              <a:rPr lang="en-US" dirty="0" smtClean="0"/>
              <a:t>Click to edit Master title style</a:t>
            </a:r>
            <a:endParaRPr lang="en-US" dirty="0"/>
          </a:p>
        </p:txBody>
      </p:sp>
      <p:sp>
        <p:nvSpPr>
          <p:cNvPr id="11" name="Date Placeholder 10"/>
          <p:cNvSpPr>
            <a:spLocks noGrp="1"/>
          </p:cNvSpPr>
          <p:nvPr>
            <p:ph type="dt" sz="half" idx="14"/>
          </p:nvPr>
        </p:nvSpPr>
        <p:spPr/>
        <p:txBody>
          <a:bodyPr/>
          <a:lstStyle/>
          <a:p>
            <a:fld id="{21505648-EFF7-4F23-844B-4BF90608161D}" type="datetimeFigureOut">
              <a:rPr lang="en-US" smtClean="0"/>
              <a:t>5/8/2014</a:t>
            </a:fld>
            <a:endParaRPr lang="en-US"/>
          </a:p>
        </p:txBody>
      </p:sp>
      <p:sp>
        <p:nvSpPr>
          <p:cNvPr id="12" name="Slide Number Placeholder 11"/>
          <p:cNvSpPr>
            <a:spLocks noGrp="1"/>
          </p:cNvSpPr>
          <p:nvPr>
            <p:ph type="sldNum" sz="quarter" idx="15"/>
          </p:nvPr>
        </p:nvSpPr>
        <p:spPr/>
        <p:txBody>
          <a:bodyPr/>
          <a:lstStyle/>
          <a:p>
            <a:fld id="{EB9BE58A-C92A-4993-B750-2FBD334D388E}"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21505648-EFF7-4F23-844B-4BF90608161D}" type="datetimeFigureOut">
              <a:rPr lang="en-US" smtClean="0"/>
              <a:t>5/8/2014</a:t>
            </a:fld>
            <a:endParaRPr lang="en-US"/>
          </a:p>
        </p:txBody>
      </p:sp>
      <p:sp>
        <p:nvSpPr>
          <p:cNvPr id="14" name="Slide Number Placeholder 13"/>
          <p:cNvSpPr>
            <a:spLocks noGrp="1"/>
          </p:cNvSpPr>
          <p:nvPr>
            <p:ph type="sldNum" sz="quarter" idx="11"/>
          </p:nvPr>
        </p:nvSpPr>
        <p:spPr/>
        <p:txBody>
          <a:bodyPr/>
          <a:lstStyle/>
          <a:p>
            <a:fld id="{EB9BE58A-C92A-4993-B750-2FBD334D388E}"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normAutofit/>
          </a:bodyPr>
          <a:lstStyle>
            <a:lvl1pPr marL="342900" indent="-342900" algn="l">
              <a:buFont typeface="Arial" pitchFamily="34" charset="0"/>
              <a:buChar char="•"/>
              <a:defRPr sz="2400"/>
            </a:lvl1pPr>
            <a:lvl2pPr marL="342900" indent="-342900" algn="l">
              <a:buFont typeface="Arial" pitchFamily="34" charset="0"/>
              <a:buChar char="•"/>
              <a:defRPr sz="2400"/>
            </a:lvl2pPr>
            <a:lvl3pPr marL="342900" indent="-342900" algn="l">
              <a:buFont typeface="Arial" pitchFamily="34" charset="0"/>
              <a:buChar char="•"/>
              <a:defRPr sz="2400"/>
            </a:lvl3pPr>
            <a:lvl4pPr marL="342900" indent="-342900" algn="l">
              <a:buFont typeface="Arial" pitchFamily="34" charset="0"/>
              <a:buChar char="•"/>
              <a:defRPr sz="2400"/>
            </a:lvl4pPr>
            <a:lvl5pPr marL="342900" indent="-342900" algn="l">
              <a:buFont typeface="Arial" pitchFamily="34" charset="0"/>
              <a:buChar cha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normAutofit/>
          </a:bodyPr>
          <a:lstStyle>
            <a:lvl1pPr marL="342900" indent="-342900" algn="l">
              <a:buFont typeface="Arial" pitchFamily="34" charset="0"/>
              <a:buChar char="•"/>
              <a:defRPr sz="2400"/>
            </a:lvl1pPr>
            <a:lvl2pPr marL="285750" indent="-285750" algn="l">
              <a:buFont typeface="Arial" pitchFamily="34" charset="0"/>
              <a:buChar char="•"/>
              <a:defRPr sz="2400"/>
            </a:lvl2pPr>
            <a:lvl3pPr marL="285750" indent="-285750" algn="l">
              <a:buFont typeface="Arial" pitchFamily="34" charset="0"/>
              <a:buChar char="•"/>
              <a:defRPr sz="2400"/>
            </a:lvl3pPr>
            <a:lvl4pPr marL="285750" indent="-285750" algn="l">
              <a:buFont typeface="Arial" pitchFamily="34" charset="0"/>
              <a:buChar char="•"/>
              <a:defRPr sz="2400"/>
            </a:lvl4pPr>
            <a:lvl5pPr marL="285750" indent="-285750" algn="l">
              <a:buFont typeface="Arial" pitchFamily="34" charset="0"/>
              <a:buChar cha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8"/>
          <p:cNvSpPr>
            <a:spLocks noGrp="1"/>
          </p:cNvSpPr>
          <p:nvPr>
            <p:ph type="dt" sz="half" idx="15"/>
          </p:nvPr>
        </p:nvSpPr>
        <p:spPr/>
        <p:txBody>
          <a:bodyPr/>
          <a:lstStyle/>
          <a:p>
            <a:fld id="{21505648-EFF7-4F23-844B-4BF90608161D}" type="datetimeFigureOut">
              <a:rPr lang="en-US" smtClean="0"/>
              <a:t>5/8/2014</a:t>
            </a:fld>
            <a:endParaRPr lang="en-US"/>
          </a:p>
        </p:txBody>
      </p:sp>
      <p:sp>
        <p:nvSpPr>
          <p:cNvPr id="12" name="Slide Number Placeholder 11"/>
          <p:cNvSpPr>
            <a:spLocks noGrp="1"/>
          </p:cNvSpPr>
          <p:nvPr>
            <p:ph type="sldNum" sz="quarter" idx="16"/>
          </p:nvPr>
        </p:nvSpPr>
        <p:spPr/>
        <p:txBody>
          <a:bodyPr/>
          <a:lstStyle/>
          <a:p>
            <a:fld id="{EB9BE58A-C92A-4993-B750-2FBD334D388E}"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noAutofit/>
          </a:bodyPr>
          <a:lstStyle>
            <a:lvl1pPr>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normAutofit/>
          </a:bodyPr>
          <a:lstStyle>
            <a:lvl1pPr marL="342900" indent="-342900" algn="l">
              <a:buFont typeface="Arial" pitchFamily="34" charset="0"/>
              <a:buChar char="•"/>
              <a:defRPr sz="2400"/>
            </a:lvl1pPr>
            <a:lvl2pPr marL="285750" indent="-285750" algn="l">
              <a:buFont typeface="Arial" pitchFamily="34" charset="0"/>
              <a:buChar char="•"/>
              <a:defRPr sz="2400"/>
            </a:lvl2pPr>
            <a:lvl3pPr marL="285750" indent="-285750" algn="l">
              <a:buFont typeface="Arial" pitchFamily="34" charset="0"/>
              <a:buChar char="•"/>
              <a:defRPr sz="2400"/>
            </a:lvl3pPr>
            <a:lvl4pPr marL="285750" indent="-285750" algn="l">
              <a:buFont typeface="Arial" pitchFamily="34" charset="0"/>
              <a:buChar char="•"/>
              <a:defRPr sz="2400"/>
            </a:lvl4pPr>
            <a:lvl5pPr marL="285750" indent="-285750" algn="l">
              <a:buFont typeface="Arial" pitchFamily="34" charset="0"/>
              <a:buChar cha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normAutofit/>
          </a:bodyPr>
          <a:lstStyle>
            <a:lvl1pPr marL="342900" indent="-342900">
              <a:buFont typeface="Arial" pitchFamily="34" charset="0"/>
              <a:buChar char="•"/>
              <a:defRPr sz="2400"/>
            </a:lvl1pPr>
            <a:lvl2pPr marL="285750" indent="-285750">
              <a:buFont typeface="Arial" pitchFamily="34" charset="0"/>
              <a:buChar char="•"/>
              <a:defRPr sz="2400"/>
            </a:lvl2pPr>
            <a:lvl3pPr marL="285750" indent="-285750">
              <a:buFont typeface="Arial" pitchFamily="34" charset="0"/>
              <a:buChar char="•"/>
              <a:defRPr sz="2400"/>
            </a:lvl3pPr>
            <a:lvl4pPr marL="285750" indent="-285750">
              <a:buFont typeface="Arial" pitchFamily="34" charset="0"/>
              <a:buChar char="•"/>
              <a:defRPr sz="2400"/>
            </a:lvl4pPr>
            <a:lvl5pPr marL="285750" indent="-285750">
              <a:buFont typeface="Arial" pitchFamily="34" charset="0"/>
              <a:buChar cha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Autofit/>
          </a:bodyPr>
          <a:lstStyle>
            <a:lvl1pPr marL="0" indent="0" algn="ctr" defTabSz="914400" rtl="0" eaLnBrk="1" latinLnBrk="0" hangingPunct="1">
              <a:spcBef>
                <a:spcPts val="400"/>
              </a:spcBef>
              <a:buNone/>
              <a:defRPr lang="en-US" sz="24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Autofit/>
          </a:bodyPr>
          <a:lstStyle>
            <a:lvl1pPr marL="0" indent="0" algn="ctr" defTabSz="914400" rtl="0" eaLnBrk="1" latinLnBrk="0" hangingPunct="1">
              <a:spcBef>
                <a:spcPts val="400"/>
              </a:spcBef>
              <a:buNone/>
              <a:defRPr lang="en-US" sz="24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dirty="0" smtClean="0"/>
              <a:t>Click to edit Master text styles</a:t>
            </a:r>
          </a:p>
        </p:txBody>
      </p:sp>
      <p:sp>
        <p:nvSpPr>
          <p:cNvPr id="11" name="Date Placeholder 10"/>
          <p:cNvSpPr>
            <a:spLocks noGrp="1"/>
          </p:cNvSpPr>
          <p:nvPr>
            <p:ph type="dt" sz="half" idx="16"/>
          </p:nvPr>
        </p:nvSpPr>
        <p:spPr/>
        <p:txBody>
          <a:bodyPr/>
          <a:lstStyle/>
          <a:p>
            <a:fld id="{21505648-EFF7-4F23-844B-4BF90608161D}" type="datetimeFigureOut">
              <a:rPr lang="en-US" smtClean="0"/>
              <a:t>5/8/2014</a:t>
            </a:fld>
            <a:endParaRPr lang="en-US"/>
          </a:p>
        </p:txBody>
      </p:sp>
      <p:sp>
        <p:nvSpPr>
          <p:cNvPr id="12" name="Slide Number Placeholder 11"/>
          <p:cNvSpPr>
            <a:spLocks noGrp="1"/>
          </p:cNvSpPr>
          <p:nvPr>
            <p:ph type="sldNum" sz="quarter" idx="17"/>
          </p:nvPr>
        </p:nvSpPr>
        <p:spPr/>
        <p:txBody>
          <a:bodyPr/>
          <a:lstStyle/>
          <a:p>
            <a:fld id="{EB9BE58A-C92A-4993-B750-2FBD334D388E}"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noAutofit/>
          </a:bodyPr>
          <a:lstStyle>
            <a:lvl1pPr>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21505648-EFF7-4F23-844B-4BF90608161D}" type="datetimeFigureOut">
              <a:rPr lang="en-US" smtClean="0"/>
              <a:t>5/8/2014</a:t>
            </a:fld>
            <a:endParaRPr lang="en-US"/>
          </a:p>
        </p:txBody>
      </p:sp>
      <p:sp>
        <p:nvSpPr>
          <p:cNvPr id="16" name="Slide Number Placeholder 15"/>
          <p:cNvSpPr>
            <a:spLocks noGrp="1"/>
          </p:cNvSpPr>
          <p:nvPr>
            <p:ph type="sldNum" sz="quarter" idx="11"/>
          </p:nvPr>
        </p:nvSpPr>
        <p:spPr/>
        <p:txBody>
          <a:bodyPr/>
          <a:lstStyle/>
          <a:p>
            <a:fld id="{EB9BE58A-C92A-4993-B750-2FBD334D388E}"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1505648-EFF7-4F23-844B-4BF90608161D}" type="datetimeFigureOut">
              <a:rPr lang="en-US" smtClean="0"/>
              <a:t>5/8/2014</a:t>
            </a:fld>
            <a:endParaRPr lang="en-US"/>
          </a:p>
        </p:txBody>
      </p:sp>
      <p:sp>
        <p:nvSpPr>
          <p:cNvPr id="8" name="Slide Number Placeholder 7"/>
          <p:cNvSpPr>
            <a:spLocks noGrp="1"/>
          </p:cNvSpPr>
          <p:nvPr>
            <p:ph type="sldNum" sz="quarter" idx="11"/>
          </p:nvPr>
        </p:nvSpPr>
        <p:spPr/>
        <p:txBody>
          <a:bodyPr/>
          <a:lstStyle/>
          <a:p>
            <a:fld id="{EB9BE58A-C92A-4993-B750-2FBD334D388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21505648-EFF7-4F23-844B-4BF90608161D}" type="datetimeFigureOut">
              <a:rPr lang="en-US" smtClean="0"/>
              <a:t>5/8/2014</a:t>
            </a:fld>
            <a:endParaRPr lang="en-US"/>
          </a:p>
        </p:txBody>
      </p:sp>
      <p:sp>
        <p:nvSpPr>
          <p:cNvPr id="19" name="Slide Number Placeholder 18"/>
          <p:cNvSpPr>
            <a:spLocks noGrp="1"/>
          </p:cNvSpPr>
          <p:nvPr>
            <p:ph type="sldNum" sz="quarter" idx="16"/>
          </p:nvPr>
        </p:nvSpPr>
        <p:spPr/>
        <p:txBody>
          <a:bodyPr/>
          <a:lstStyle/>
          <a:p>
            <a:fld id="{EB9BE58A-C92A-4993-B750-2FBD334D388E}"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21505648-EFF7-4F23-844B-4BF90608161D}" type="datetimeFigureOut">
              <a:rPr lang="en-US" smtClean="0"/>
              <a:t>5/8/2014</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EB9BE58A-C92A-4993-B750-2FBD334D388E}"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21505648-EFF7-4F23-844B-4BF90608161D}" type="datetimeFigureOut">
              <a:rPr lang="en-US" smtClean="0"/>
              <a:t>5/8/2014</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EB9BE58A-C92A-4993-B750-2FBD334D388E}"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vimeo.com/15732568" TargetMode="External"/><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6" Type="http://schemas.openxmlformats.org/officeDocument/2006/relationships/image" Target="../media/image26.jpeg"/><Relationship Id="rId5" Type="http://schemas.microsoft.com/office/2007/relationships/hdphoto" Target="../media/hdphoto2.wdp"/><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globaloria.org/"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hyperlink" Target="http://kaylocksblog.blogspot.com/2011/04/beginning-to-end.html" TargetMode="External"/><Relationship Id="rId2" Type="http://schemas.openxmlformats.org/officeDocument/2006/relationships/hyperlink" Target="http://www.viddler.com/v/bfe68f00"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www.viddler.com/v/bfe68f00" TargetMode="External"/><Relationship Id="rId2" Type="http://schemas.openxmlformats.org/officeDocument/2006/relationships/hyperlink" Target="http://vimeo.com/1573256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5.wmf"/><Relationship Id="rId11" Type="http://schemas.openxmlformats.org/officeDocument/2006/relationships/image" Target="../media/image20.wmf"/><Relationship Id="rId5" Type="http://schemas.openxmlformats.org/officeDocument/2006/relationships/image" Target="../media/image1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590800" y="2438400"/>
            <a:ext cx="4013200" cy="428625"/>
          </a:xfrm>
        </p:spPr>
        <p:txBody>
          <a:bodyPr/>
          <a:lstStyle/>
          <a:p>
            <a:r>
              <a:rPr lang="en-US" sz="2800" dirty="0" smtClean="0"/>
              <a:t>College Teaching &amp; Learning Conference</a:t>
            </a:r>
            <a:endParaRPr lang="en-US" sz="2800" dirty="0"/>
          </a:p>
        </p:txBody>
      </p:sp>
      <p:sp>
        <p:nvSpPr>
          <p:cNvPr id="4" name="Title 3"/>
          <p:cNvSpPr>
            <a:spLocks noGrp="1"/>
          </p:cNvSpPr>
          <p:nvPr>
            <p:ph type="title"/>
          </p:nvPr>
        </p:nvSpPr>
        <p:spPr>
          <a:xfrm>
            <a:off x="304800" y="304800"/>
            <a:ext cx="8534400" cy="1752600"/>
          </a:xfrm>
        </p:spPr>
        <p:txBody>
          <a:bodyPr>
            <a:normAutofit/>
          </a:bodyPr>
          <a:lstStyle/>
          <a:p>
            <a:r>
              <a:rPr lang="en-US" sz="4000" dirty="0" smtClean="0">
                <a:solidFill>
                  <a:schemeClr val="tx1"/>
                </a:solidFill>
                <a:effectLst>
                  <a:glow rad="88900">
                    <a:schemeClr val="tx1">
                      <a:alpha val="60000"/>
                    </a:schemeClr>
                  </a:glow>
                  <a:outerShdw blurRad="38100" dist="38100" dir="2700000" algn="tl">
                    <a:srgbClr val="000000">
                      <a:alpha val="43137"/>
                    </a:srgbClr>
                  </a:outerShdw>
                </a:effectLst>
              </a:rPr>
              <a:t>Gaming &amp; Learning? Taking a look beyond the book</a:t>
            </a:r>
            <a:endParaRPr lang="en-US" sz="4000" dirty="0">
              <a:solidFill>
                <a:schemeClr val="tx1"/>
              </a:solidFill>
              <a:effectLst>
                <a:glow rad="88900">
                  <a:schemeClr val="tx1">
                    <a:alpha val="60000"/>
                  </a:schemeClr>
                </a:glow>
                <a:outerShdw blurRad="38100" dist="38100" dir="2700000" algn="tl">
                  <a:srgbClr val="000000">
                    <a:alpha val="43137"/>
                  </a:srgbClr>
                </a:outerShdw>
              </a:effectLst>
            </a:endParaRPr>
          </a:p>
        </p:txBody>
      </p:sp>
      <p:pic>
        <p:nvPicPr>
          <p:cNvPr id="1032" name="Picture 8" descr="C:\Users\heaton.MARSHALL\AppData\Local\Microsoft\Windows\Temporary Internet Files\Content.IE5\FJ99Y36I\MC90043159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C:\Users\heaton.MARSHALL\AppData\Local\Microsoft\Windows\Temporary Internet Files\Content.IE5\FJ99Y36I\MC90043159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089069" y="2057400"/>
            <a:ext cx="1750131"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116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14"/>
          </p:nvPr>
        </p:nvSpPr>
        <p:spPr/>
        <p:txBody>
          <a:bodyPr>
            <a:normAutofit fontScale="92500"/>
          </a:bodyPr>
          <a:lstStyle/>
          <a:p>
            <a:pPr marL="0" indent="0" algn="l">
              <a:buNone/>
            </a:pPr>
            <a:r>
              <a:rPr lang="en-US" b="1" dirty="0"/>
              <a:t>“’You’re supposed to figure out what you’re supposed to do.’ You have to probe the depths of the game’s logic to make sense of it, and like most probing expeditions, you get results by trial and error, by stumbling </a:t>
            </a:r>
            <a:r>
              <a:rPr lang="en-US" b="1" dirty="0" smtClean="0"/>
              <a:t>across </a:t>
            </a:r>
            <a:r>
              <a:rPr lang="en-US" b="1" dirty="0"/>
              <a:t>things, by following hunches</a:t>
            </a:r>
            <a:r>
              <a:rPr lang="en-US" b="1" dirty="0" smtClean="0"/>
              <a:t>.” (pp. 42-43)</a:t>
            </a:r>
            <a:endParaRPr lang="en-US" dirty="0"/>
          </a:p>
        </p:txBody>
      </p:sp>
      <p:sp>
        <p:nvSpPr>
          <p:cNvPr id="15" name="Text Placeholder 14"/>
          <p:cNvSpPr>
            <a:spLocks noGrp="1"/>
          </p:cNvSpPr>
          <p:nvPr>
            <p:ph type="body" sz="half" idx="15"/>
          </p:nvPr>
        </p:nvSpPr>
        <p:spPr/>
        <p:txBody>
          <a:bodyPr/>
          <a:lstStyle/>
          <a:p>
            <a:r>
              <a:rPr lang="en-US" dirty="0" smtClean="0"/>
              <a:t>Excerpts</a:t>
            </a:r>
            <a:endParaRPr lang="en-US" dirty="0"/>
          </a:p>
        </p:txBody>
      </p:sp>
      <p:sp>
        <p:nvSpPr>
          <p:cNvPr id="2" name="Title 1"/>
          <p:cNvSpPr>
            <a:spLocks noGrp="1"/>
          </p:cNvSpPr>
          <p:nvPr>
            <p:ph type="title"/>
          </p:nvPr>
        </p:nvSpPr>
        <p:spPr/>
        <p:txBody>
          <a:bodyPr>
            <a:normAutofit/>
          </a:bodyPr>
          <a:lstStyle/>
          <a:p>
            <a:r>
              <a:rPr lang="en-US" sz="2800" dirty="0" smtClean="0"/>
              <a:t>Trial and error</a:t>
            </a:r>
            <a:endParaRPr lang="en-US" sz="2800" dirty="0"/>
          </a:p>
        </p:txBody>
      </p:sp>
      <p:pic>
        <p:nvPicPr>
          <p:cNvPr id="1030" name="Picture 6" descr="Everything Bad is Good for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799"/>
            <a:ext cx="3124200" cy="494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33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14"/>
          </p:nvPr>
        </p:nvSpPr>
        <p:spPr/>
        <p:txBody>
          <a:bodyPr/>
          <a:lstStyle/>
          <a:p>
            <a:pPr marL="0" indent="0" algn="l">
              <a:buNone/>
            </a:pPr>
            <a:r>
              <a:rPr lang="en-US" b="1" dirty="0"/>
              <a:t>“I think there is another way to assess the social virtue of pop culture, one that looks at media as a kind of cognitive workout, not as a series of life lessons.” (p. 14)</a:t>
            </a:r>
            <a:endParaRPr lang="en-US" dirty="0"/>
          </a:p>
        </p:txBody>
      </p:sp>
      <p:sp>
        <p:nvSpPr>
          <p:cNvPr id="15" name="Text Placeholder 14"/>
          <p:cNvSpPr>
            <a:spLocks noGrp="1"/>
          </p:cNvSpPr>
          <p:nvPr>
            <p:ph type="body" sz="half" idx="15"/>
          </p:nvPr>
        </p:nvSpPr>
        <p:spPr/>
        <p:txBody>
          <a:bodyPr/>
          <a:lstStyle/>
          <a:p>
            <a:r>
              <a:rPr lang="en-US" dirty="0" smtClean="0"/>
              <a:t>Excerpts</a:t>
            </a:r>
            <a:endParaRPr lang="en-US" dirty="0"/>
          </a:p>
        </p:txBody>
      </p:sp>
      <p:sp>
        <p:nvSpPr>
          <p:cNvPr id="2" name="Title 1"/>
          <p:cNvSpPr>
            <a:spLocks noGrp="1"/>
          </p:cNvSpPr>
          <p:nvPr>
            <p:ph type="title"/>
          </p:nvPr>
        </p:nvSpPr>
        <p:spPr/>
        <p:txBody>
          <a:bodyPr>
            <a:normAutofit fontScale="90000"/>
          </a:bodyPr>
          <a:lstStyle/>
          <a:p>
            <a:r>
              <a:rPr lang="en-US" sz="2800" dirty="0" smtClean="0"/>
              <a:t>Cognitive workout</a:t>
            </a:r>
            <a:endParaRPr lang="en-US" sz="2800" dirty="0"/>
          </a:p>
        </p:txBody>
      </p:sp>
      <p:pic>
        <p:nvPicPr>
          <p:cNvPr id="1030" name="Picture 6" descr="Everything Bad is Good for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799"/>
            <a:ext cx="3124200" cy="494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0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14"/>
          </p:nvPr>
        </p:nvSpPr>
        <p:spPr/>
        <p:txBody>
          <a:bodyPr/>
          <a:lstStyle/>
          <a:p>
            <a:pPr marL="0" indent="0" algn="l">
              <a:buNone/>
            </a:pPr>
            <a:r>
              <a:rPr lang="en-US" b="1" dirty="0" smtClean="0"/>
              <a:t>“The intellectual nourishment of reading books is so deeply ingrained in our assumptions that it’s hard to contemplate a different viewpoint.” (p. 18)</a:t>
            </a:r>
          </a:p>
          <a:p>
            <a:pPr marL="0" indent="0" algn="l">
              <a:buNone/>
            </a:pPr>
            <a:endParaRPr lang="en-US" b="1" dirty="0"/>
          </a:p>
          <a:p>
            <a:pPr marL="0" indent="0" algn="l">
              <a:buNone/>
            </a:pPr>
            <a:r>
              <a:rPr lang="en-US" b="1" dirty="0" smtClean="0"/>
              <a:t>Let’s try...</a:t>
            </a:r>
            <a:endParaRPr lang="en-US" dirty="0"/>
          </a:p>
        </p:txBody>
      </p:sp>
      <p:sp>
        <p:nvSpPr>
          <p:cNvPr id="15" name="Text Placeholder 14"/>
          <p:cNvSpPr>
            <a:spLocks noGrp="1"/>
          </p:cNvSpPr>
          <p:nvPr>
            <p:ph type="body" sz="half" idx="15"/>
          </p:nvPr>
        </p:nvSpPr>
        <p:spPr/>
        <p:txBody>
          <a:bodyPr/>
          <a:lstStyle/>
          <a:p>
            <a:r>
              <a:rPr lang="en-US" dirty="0" smtClean="0"/>
              <a:t>Excerpts</a:t>
            </a:r>
            <a:endParaRPr lang="en-US" dirty="0"/>
          </a:p>
        </p:txBody>
      </p:sp>
      <p:sp>
        <p:nvSpPr>
          <p:cNvPr id="2" name="Title 1"/>
          <p:cNvSpPr>
            <a:spLocks noGrp="1"/>
          </p:cNvSpPr>
          <p:nvPr>
            <p:ph type="title"/>
          </p:nvPr>
        </p:nvSpPr>
        <p:spPr/>
        <p:txBody>
          <a:bodyPr>
            <a:normAutofit fontScale="90000"/>
          </a:bodyPr>
          <a:lstStyle/>
          <a:p>
            <a:r>
              <a:rPr lang="en-US" dirty="0" smtClean="0"/>
              <a:t>Intellectual nourishment</a:t>
            </a:r>
            <a:endParaRPr lang="en-US" sz="2800" dirty="0"/>
          </a:p>
        </p:txBody>
      </p:sp>
      <p:pic>
        <p:nvPicPr>
          <p:cNvPr id="1030" name="Picture 6" descr="Everything Bad is Good for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799"/>
            <a:ext cx="3124200" cy="494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959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16853" t="14614" r="67704" b="7351"/>
          <a:stretch/>
        </p:blipFill>
        <p:spPr bwMode="auto">
          <a:xfrm>
            <a:off x="762001" y="1828799"/>
            <a:ext cx="3124200" cy="493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9"/>
          <p:cNvSpPr>
            <a:spLocks noGrp="1"/>
          </p:cNvSpPr>
          <p:nvPr>
            <p:ph type="body" sz="half" idx="15"/>
          </p:nvPr>
        </p:nvSpPr>
        <p:spPr/>
        <p:txBody>
          <a:bodyPr/>
          <a:lstStyle/>
          <a:p>
            <a:r>
              <a:rPr lang="en-US" dirty="0" smtClean="0"/>
              <a:t>James Paul Gee</a:t>
            </a:r>
            <a:endParaRPr lang="en-US" dirty="0"/>
          </a:p>
        </p:txBody>
      </p:sp>
      <p:sp>
        <p:nvSpPr>
          <p:cNvPr id="2" name="Title 1"/>
          <p:cNvSpPr>
            <a:spLocks noGrp="1"/>
          </p:cNvSpPr>
          <p:nvPr>
            <p:ph type="title"/>
          </p:nvPr>
        </p:nvSpPr>
        <p:spPr/>
        <p:txBody>
          <a:bodyPr>
            <a:normAutofit/>
          </a:bodyPr>
          <a:lstStyle/>
          <a:p>
            <a:r>
              <a:rPr lang="en-US" sz="2800" dirty="0" smtClean="0"/>
              <a:t>Assigned Reading</a:t>
            </a:r>
            <a:endParaRPr lang="en-US" sz="2800" dirty="0"/>
          </a:p>
        </p:txBody>
      </p:sp>
      <p:sp>
        <p:nvSpPr>
          <p:cNvPr id="3" name="Action Button: Movie 2">
            <a:hlinkClick r:id="rId3" highlightClick="1"/>
          </p:cNvPr>
          <p:cNvSpPr/>
          <p:nvPr/>
        </p:nvSpPr>
        <p:spPr>
          <a:xfrm>
            <a:off x="6248400" y="3657600"/>
            <a:ext cx="914400" cy="4572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134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noAutofit/>
          </a:bodyPr>
          <a:lstStyle/>
          <a:p>
            <a:pPr marL="514350" indent="-514350">
              <a:buFont typeface="+mj-lt"/>
              <a:buAutoNum type="arabicPeriod"/>
            </a:pPr>
            <a:r>
              <a:rPr lang="en-US" sz="2200" dirty="0" smtClean="0"/>
              <a:t>Concentrated Sample</a:t>
            </a:r>
          </a:p>
          <a:p>
            <a:pPr marL="514350" indent="-514350">
              <a:buFont typeface="+mj-lt"/>
              <a:buAutoNum type="arabicPeriod"/>
            </a:pPr>
            <a:r>
              <a:rPr lang="en-US" sz="2200" dirty="0" smtClean="0"/>
              <a:t>Cultural Models about Semiotic Domains</a:t>
            </a:r>
          </a:p>
          <a:p>
            <a:pPr marL="514350" lvl="0" indent="-514350">
              <a:buFont typeface="+mj-lt"/>
              <a:buAutoNum type="arabicPeriod"/>
            </a:pPr>
            <a:r>
              <a:rPr lang="en-US" sz="2200" dirty="0" smtClean="0"/>
              <a:t>Design</a:t>
            </a:r>
          </a:p>
          <a:p>
            <a:pPr marL="514350" indent="-514350">
              <a:buFont typeface="+mj-lt"/>
              <a:buAutoNum type="arabicPeriod"/>
            </a:pPr>
            <a:r>
              <a:rPr lang="en-US" sz="2200" dirty="0" smtClean="0"/>
              <a:t>Dispersed</a:t>
            </a:r>
          </a:p>
          <a:p>
            <a:pPr marL="514350" indent="-514350">
              <a:buFont typeface="+mj-lt"/>
              <a:buAutoNum type="arabicPeriod"/>
            </a:pPr>
            <a:r>
              <a:rPr lang="en-US" sz="2200" dirty="0" smtClean="0"/>
              <a:t>Distributed</a:t>
            </a:r>
          </a:p>
          <a:p>
            <a:pPr marL="514350" indent="-514350">
              <a:buFont typeface="+mj-lt"/>
              <a:buAutoNum type="arabicPeriod"/>
            </a:pPr>
            <a:r>
              <a:rPr lang="en-US" sz="2200" dirty="0" smtClean="0"/>
              <a:t>Incremental</a:t>
            </a:r>
          </a:p>
          <a:p>
            <a:pPr marL="514350" indent="-514350">
              <a:buFont typeface="+mj-lt"/>
              <a:buAutoNum type="arabicPeriod"/>
            </a:pPr>
            <a:r>
              <a:rPr lang="en-US" sz="2200" dirty="0" err="1" smtClean="0"/>
              <a:t>Intertextual</a:t>
            </a:r>
            <a:endParaRPr lang="en-US" sz="2200" dirty="0" smtClean="0"/>
          </a:p>
          <a:p>
            <a:pPr marL="514350" indent="-514350">
              <a:buFont typeface="+mj-lt"/>
              <a:buAutoNum type="arabicPeriod"/>
            </a:pPr>
            <a:r>
              <a:rPr lang="en-US" sz="2200" dirty="0" smtClean="0"/>
              <a:t>“Material Intelligence”</a:t>
            </a:r>
          </a:p>
        </p:txBody>
      </p:sp>
      <p:sp>
        <p:nvSpPr>
          <p:cNvPr id="5" name="Content Placeholder 4"/>
          <p:cNvSpPr>
            <a:spLocks noGrp="1"/>
          </p:cNvSpPr>
          <p:nvPr>
            <p:ph sz="quarter" idx="14"/>
          </p:nvPr>
        </p:nvSpPr>
        <p:spPr/>
        <p:txBody>
          <a:bodyPr>
            <a:normAutofit/>
          </a:bodyPr>
          <a:lstStyle/>
          <a:p>
            <a:pPr marL="514350" lvl="0" indent="-514350">
              <a:buFont typeface="+mj-lt"/>
              <a:buAutoNum type="arabicPeriod" startAt="9"/>
            </a:pPr>
            <a:r>
              <a:rPr lang="en-US" sz="2400" dirty="0" err="1" smtClean="0"/>
              <a:t>Metalevel</a:t>
            </a:r>
            <a:r>
              <a:rPr lang="en-US" sz="2400" dirty="0" smtClean="0"/>
              <a:t> Thinking about Semiotic Domains</a:t>
            </a:r>
          </a:p>
          <a:p>
            <a:pPr marL="514350" indent="-514350">
              <a:buFont typeface="+mj-lt"/>
              <a:buAutoNum type="arabicPeriod" startAt="9"/>
            </a:pPr>
            <a:r>
              <a:rPr lang="en-US" sz="2400" dirty="0" smtClean="0"/>
              <a:t>Ongoing Learning</a:t>
            </a:r>
          </a:p>
          <a:p>
            <a:pPr marL="514350" indent="-514350">
              <a:buFont typeface="+mj-lt"/>
              <a:buAutoNum type="arabicPeriod" startAt="9"/>
            </a:pPr>
            <a:r>
              <a:rPr lang="en-US" sz="2400" dirty="0" smtClean="0"/>
              <a:t>“Regime of Competence”</a:t>
            </a:r>
          </a:p>
          <a:p>
            <a:pPr marL="514350" lvl="0" indent="-514350">
              <a:buFont typeface="+mj-lt"/>
              <a:buAutoNum type="arabicPeriod" startAt="9"/>
            </a:pPr>
            <a:r>
              <a:rPr lang="en-US" sz="2400" dirty="0" smtClean="0"/>
              <a:t>Self-Knowledge</a:t>
            </a:r>
          </a:p>
          <a:p>
            <a:pPr marL="514350" lvl="0" indent="-514350">
              <a:buFont typeface="+mj-lt"/>
              <a:buAutoNum type="arabicPeriod" startAt="9"/>
            </a:pPr>
            <a:r>
              <a:rPr lang="en-US" sz="2400" dirty="0" smtClean="0"/>
              <a:t>Situated Meaning</a:t>
            </a:r>
          </a:p>
          <a:p>
            <a:pPr marL="514350" indent="-514350">
              <a:buFont typeface="+mj-lt"/>
              <a:buAutoNum type="arabicPeriod" startAt="9"/>
            </a:pPr>
            <a:r>
              <a:rPr lang="en-US" sz="2400" dirty="0" smtClean="0"/>
              <a:t>Subset</a:t>
            </a:r>
          </a:p>
          <a:p>
            <a:pPr marL="514350" lvl="0" indent="-514350">
              <a:buFont typeface="+mj-lt"/>
              <a:buAutoNum type="arabicPeriod" startAt="9"/>
            </a:pPr>
            <a:r>
              <a:rPr lang="en-US" sz="2400" dirty="0" smtClean="0"/>
              <a:t>Text</a:t>
            </a:r>
          </a:p>
          <a:p>
            <a:pPr marL="514350" lvl="0" indent="-514350">
              <a:buFont typeface="+mj-lt"/>
              <a:buAutoNum type="arabicPeriod" startAt="19"/>
            </a:pPr>
            <a:endParaRPr lang="en-US" dirty="0" smtClean="0"/>
          </a:p>
        </p:txBody>
      </p:sp>
      <p:sp>
        <p:nvSpPr>
          <p:cNvPr id="2" name="Title 1"/>
          <p:cNvSpPr>
            <a:spLocks noGrp="1"/>
          </p:cNvSpPr>
          <p:nvPr>
            <p:ph type="title"/>
          </p:nvPr>
        </p:nvSpPr>
        <p:spPr/>
        <p:txBody>
          <a:bodyPr>
            <a:normAutofit fontScale="90000"/>
          </a:bodyPr>
          <a:lstStyle/>
          <a:p>
            <a:r>
              <a:rPr lang="en-US" dirty="0" smtClean="0"/>
              <a:t>36 Learning Principles</a:t>
            </a:r>
            <a:endParaRPr lang="en-US" dirty="0"/>
          </a:p>
        </p:txBody>
      </p:sp>
      <p:pic>
        <p:nvPicPr>
          <p:cNvPr id="8"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853" t="14614" r="67704" b="7351"/>
          <a:stretch/>
        </p:blipFill>
        <p:spPr bwMode="auto">
          <a:xfrm>
            <a:off x="7848600" y="4876800"/>
            <a:ext cx="1194063" cy="188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933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457201" y="2020824"/>
            <a:ext cx="4023360" cy="4760976"/>
          </a:xfrm>
        </p:spPr>
        <p:txBody>
          <a:bodyPr>
            <a:noAutofit/>
          </a:bodyPr>
          <a:lstStyle/>
          <a:p>
            <a:pPr marL="514350" indent="-514350">
              <a:buFont typeface="+mj-lt"/>
              <a:buAutoNum type="arabicPeriod"/>
            </a:pPr>
            <a:r>
              <a:rPr lang="en-US" sz="2200" dirty="0" smtClean="0"/>
              <a:t>Achievement</a:t>
            </a:r>
          </a:p>
          <a:p>
            <a:pPr marL="514350" indent="-514350">
              <a:buFont typeface="+mj-lt"/>
              <a:buAutoNum type="arabicPeriod"/>
            </a:pPr>
            <a:r>
              <a:rPr lang="en-US" sz="2200" dirty="0" smtClean="0"/>
              <a:t>Active</a:t>
            </a:r>
            <a:r>
              <a:rPr lang="en-US" sz="2200" dirty="0"/>
              <a:t>, Critical </a:t>
            </a:r>
            <a:r>
              <a:rPr lang="en-US" sz="2200" dirty="0" smtClean="0"/>
              <a:t>Learning</a:t>
            </a:r>
            <a:endParaRPr lang="en-US" sz="2200" dirty="0"/>
          </a:p>
          <a:p>
            <a:pPr marL="514350" lvl="0" indent="-514350">
              <a:buFont typeface="+mj-lt"/>
              <a:buAutoNum type="arabicPeriod"/>
            </a:pPr>
            <a:r>
              <a:rPr lang="en-US" sz="2200" dirty="0" smtClean="0"/>
              <a:t>Affinity Group</a:t>
            </a:r>
          </a:p>
          <a:p>
            <a:pPr marL="514350" indent="-514350">
              <a:buFont typeface="+mj-lt"/>
              <a:buAutoNum type="arabicPeriod"/>
            </a:pPr>
            <a:r>
              <a:rPr lang="en-US" sz="2200" dirty="0" smtClean="0"/>
              <a:t>Amplification of Input</a:t>
            </a:r>
          </a:p>
          <a:p>
            <a:pPr marL="514350" lvl="0" indent="-514350">
              <a:buFont typeface="+mj-lt"/>
              <a:buAutoNum type="arabicPeriod"/>
            </a:pPr>
            <a:r>
              <a:rPr lang="en-US" sz="2200" dirty="0" smtClean="0"/>
              <a:t>Bottom-up Basic Skills</a:t>
            </a:r>
          </a:p>
          <a:p>
            <a:pPr marL="514350" indent="-514350">
              <a:buFont typeface="+mj-lt"/>
              <a:buAutoNum type="arabicPeriod"/>
            </a:pPr>
            <a:r>
              <a:rPr lang="en-US" sz="2200" dirty="0" smtClean="0"/>
              <a:t>Committed Learning</a:t>
            </a:r>
          </a:p>
          <a:p>
            <a:pPr marL="514350" lvl="0" indent="-514350">
              <a:buFont typeface="+mj-lt"/>
              <a:buAutoNum type="arabicPeriod"/>
            </a:pPr>
            <a:r>
              <a:rPr lang="en-US" sz="2200" dirty="0" smtClean="0"/>
              <a:t>Cultural Models about Learning</a:t>
            </a:r>
          </a:p>
          <a:p>
            <a:pPr marL="514350" lvl="0" indent="-514350">
              <a:buFont typeface="+mj-lt"/>
              <a:buAutoNum type="arabicPeriod"/>
            </a:pPr>
            <a:r>
              <a:rPr lang="en-US" sz="2200" dirty="0" smtClean="0"/>
              <a:t>Cultural Models about the World</a:t>
            </a:r>
          </a:p>
          <a:p>
            <a:pPr marL="514350" indent="-514350">
              <a:buFont typeface="+mj-lt"/>
              <a:buAutoNum type="arabicPeriod"/>
            </a:pPr>
            <a:r>
              <a:rPr lang="en-US" sz="2200" dirty="0" smtClean="0"/>
              <a:t>Discovery</a:t>
            </a:r>
          </a:p>
        </p:txBody>
      </p:sp>
      <p:sp>
        <p:nvSpPr>
          <p:cNvPr id="5" name="Content Placeholder 4"/>
          <p:cNvSpPr>
            <a:spLocks noGrp="1"/>
          </p:cNvSpPr>
          <p:nvPr>
            <p:ph sz="quarter" idx="14"/>
          </p:nvPr>
        </p:nvSpPr>
        <p:spPr>
          <a:xfrm>
            <a:off x="4663440" y="2020824"/>
            <a:ext cx="4023360" cy="4760976"/>
          </a:xfrm>
        </p:spPr>
        <p:txBody>
          <a:bodyPr>
            <a:normAutofit fontScale="62500" lnSpcReduction="20000"/>
          </a:bodyPr>
          <a:lstStyle/>
          <a:p>
            <a:pPr marL="512763" lvl="0" indent="-512763">
              <a:buFont typeface="+mj-lt"/>
              <a:buAutoNum type="arabicPeriod" startAt="10"/>
            </a:pPr>
            <a:r>
              <a:rPr lang="en-US" sz="3600" dirty="0"/>
              <a:t>Explicit Information On-Demand and Just-In-Time</a:t>
            </a:r>
          </a:p>
          <a:p>
            <a:pPr marL="514350" indent="-514350">
              <a:buFont typeface="+mj-lt"/>
              <a:buAutoNum type="arabicPeriod" startAt="10"/>
            </a:pPr>
            <a:r>
              <a:rPr lang="en-US" sz="3500" dirty="0" smtClean="0"/>
              <a:t>Identity</a:t>
            </a:r>
          </a:p>
          <a:p>
            <a:pPr marL="514350" indent="-514350">
              <a:buFont typeface="+mj-lt"/>
              <a:buAutoNum type="arabicPeriod" startAt="10"/>
            </a:pPr>
            <a:r>
              <a:rPr lang="en-US" sz="3500" dirty="0" smtClean="0"/>
              <a:t>Insider</a:t>
            </a:r>
          </a:p>
          <a:p>
            <a:pPr marL="514350" lvl="0" indent="-514350">
              <a:buFont typeface="+mj-lt"/>
              <a:buAutoNum type="arabicPeriod" startAt="10"/>
            </a:pPr>
            <a:r>
              <a:rPr lang="en-US" sz="3500" dirty="0" smtClean="0"/>
              <a:t>Intuitive Knowledge</a:t>
            </a:r>
          </a:p>
          <a:p>
            <a:pPr marL="514350" indent="-514350">
              <a:buFont typeface="+mj-lt"/>
              <a:buAutoNum type="arabicPeriod" startAt="10"/>
            </a:pPr>
            <a:r>
              <a:rPr lang="en-US" sz="3500" dirty="0" smtClean="0"/>
              <a:t>Practice</a:t>
            </a:r>
          </a:p>
          <a:p>
            <a:pPr marL="514350" indent="-514350">
              <a:buFont typeface="+mj-lt"/>
              <a:buAutoNum type="arabicPeriod" startAt="10"/>
            </a:pPr>
            <a:r>
              <a:rPr lang="en-US" sz="3500" dirty="0" smtClean="0"/>
              <a:t>Probing</a:t>
            </a:r>
          </a:p>
          <a:p>
            <a:pPr marL="514350" indent="-514350">
              <a:buFont typeface="+mj-lt"/>
              <a:buAutoNum type="arabicPeriod" startAt="10"/>
            </a:pPr>
            <a:r>
              <a:rPr lang="en-US" sz="3500" dirty="0" smtClean="0"/>
              <a:t>“Psychosocial Moratorium”</a:t>
            </a:r>
          </a:p>
          <a:p>
            <a:pPr marL="514350" indent="-514350">
              <a:buFont typeface="+mj-lt"/>
              <a:buAutoNum type="arabicPeriod" startAt="10"/>
            </a:pPr>
            <a:r>
              <a:rPr lang="en-US" sz="3500" dirty="0" smtClean="0"/>
              <a:t>Multimodal</a:t>
            </a:r>
          </a:p>
          <a:p>
            <a:pPr marL="514350" indent="-514350">
              <a:buFont typeface="+mj-lt"/>
              <a:buAutoNum type="arabicPeriod" startAt="10"/>
            </a:pPr>
            <a:r>
              <a:rPr lang="en-US" sz="3500" dirty="0" smtClean="0"/>
              <a:t>Multiple Routes</a:t>
            </a:r>
          </a:p>
          <a:p>
            <a:pPr marL="514350" indent="-514350">
              <a:buFont typeface="+mj-lt"/>
              <a:buAutoNum type="arabicPeriod" startAt="10"/>
            </a:pPr>
            <a:r>
              <a:rPr lang="en-US" sz="3500" dirty="0" smtClean="0"/>
              <a:t>Semiotic</a:t>
            </a:r>
          </a:p>
          <a:p>
            <a:pPr marL="514350" indent="-514350">
              <a:buFont typeface="+mj-lt"/>
              <a:buAutoNum type="arabicPeriod" startAt="10"/>
            </a:pPr>
            <a:r>
              <a:rPr lang="en-US" sz="3500" dirty="0" smtClean="0"/>
              <a:t>Semiotic Domains</a:t>
            </a:r>
          </a:p>
          <a:p>
            <a:pPr marL="514350" indent="-514350">
              <a:buFont typeface="+mj-lt"/>
              <a:buAutoNum type="arabicPeriod" startAt="10"/>
            </a:pPr>
            <a:r>
              <a:rPr lang="en-US" sz="3500" dirty="0" smtClean="0"/>
              <a:t>Transfer</a:t>
            </a:r>
          </a:p>
          <a:p>
            <a:pPr marL="514350" lvl="0" indent="-514350">
              <a:buFont typeface="+mj-lt"/>
              <a:buAutoNum type="arabicPeriod" startAt="13"/>
            </a:pPr>
            <a:endParaRPr lang="en-US" dirty="0"/>
          </a:p>
          <a:p>
            <a:pPr marL="514350" indent="-514350">
              <a:buFont typeface="+mj-lt"/>
              <a:buAutoNum type="arabicPeriod" startAt="13"/>
            </a:pPr>
            <a:endParaRPr lang="en-US" dirty="0"/>
          </a:p>
        </p:txBody>
      </p:sp>
      <p:sp>
        <p:nvSpPr>
          <p:cNvPr id="2" name="Title 1"/>
          <p:cNvSpPr>
            <a:spLocks noGrp="1"/>
          </p:cNvSpPr>
          <p:nvPr>
            <p:ph type="title"/>
          </p:nvPr>
        </p:nvSpPr>
        <p:spPr/>
        <p:txBody>
          <a:bodyPr>
            <a:normAutofit fontScale="90000"/>
          </a:bodyPr>
          <a:lstStyle/>
          <a:p>
            <a:r>
              <a:rPr lang="en-US" dirty="0" smtClean="0"/>
              <a:t>36 Learning Principles</a:t>
            </a:r>
            <a:endParaRPr lang="en-US" dirty="0"/>
          </a:p>
        </p:txBody>
      </p:sp>
      <p:pic>
        <p:nvPicPr>
          <p:cNvPr id="6"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853" t="14614" r="67704" b="7351"/>
          <a:stretch/>
        </p:blipFill>
        <p:spPr bwMode="auto">
          <a:xfrm>
            <a:off x="7848600" y="4876800"/>
            <a:ext cx="1194063" cy="188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701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57201" y="2819400"/>
            <a:ext cx="4267200" cy="3209544"/>
          </a:xfrm>
        </p:spPr>
        <p:txBody>
          <a:bodyPr/>
          <a:lstStyle/>
          <a:p>
            <a:pPr>
              <a:buFont typeface="Wingdings" pitchFamily="2" charset="2"/>
              <a:buChar char="§"/>
            </a:pPr>
            <a:r>
              <a:rPr lang="en-US" dirty="0" smtClean="0"/>
              <a:t>Option 1 - Interview a gamer</a:t>
            </a:r>
          </a:p>
          <a:p>
            <a:pPr>
              <a:buFont typeface="Wingdings" pitchFamily="2" charset="2"/>
              <a:buChar char="§"/>
            </a:pPr>
            <a:r>
              <a:rPr lang="en-US" dirty="0" smtClean="0"/>
              <a:t>Option 2 - Play a game</a:t>
            </a:r>
            <a:endParaRPr lang="en-US" dirty="0"/>
          </a:p>
        </p:txBody>
      </p:sp>
      <p:sp>
        <p:nvSpPr>
          <p:cNvPr id="8" name="Content Placeholder 7"/>
          <p:cNvSpPr>
            <a:spLocks noGrp="1"/>
          </p:cNvSpPr>
          <p:nvPr>
            <p:ph sz="quarter" idx="14"/>
          </p:nvPr>
        </p:nvSpPr>
        <p:spPr>
          <a:xfrm>
            <a:off x="4876800" y="2816352"/>
            <a:ext cx="3810000" cy="3209544"/>
          </a:xfrm>
        </p:spPr>
        <p:txBody>
          <a:bodyPr/>
          <a:lstStyle/>
          <a:p>
            <a:pPr algn="l">
              <a:buFont typeface="Wingdings" pitchFamily="2" charset="2"/>
              <a:buChar char="§"/>
            </a:pPr>
            <a:r>
              <a:rPr lang="en-US" dirty="0" smtClean="0"/>
              <a:t>Demographics</a:t>
            </a:r>
          </a:p>
          <a:p>
            <a:pPr algn="l">
              <a:buFont typeface="Wingdings" pitchFamily="2" charset="2"/>
              <a:buChar char="§"/>
            </a:pPr>
            <a:r>
              <a:rPr lang="en-US" dirty="0" smtClean="0"/>
              <a:t>Questions</a:t>
            </a:r>
          </a:p>
          <a:p>
            <a:pPr algn="l">
              <a:buFont typeface="Wingdings" pitchFamily="2" charset="2"/>
              <a:buChar char="§"/>
            </a:pPr>
            <a:r>
              <a:rPr lang="en-US" dirty="0" smtClean="0"/>
              <a:t>Findings</a:t>
            </a:r>
          </a:p>
          <a:p>
            <a:pPr algn="l">
              <a:buFont typeface="Wingdings" pitchFamily="2" charset="2"/>
              <a:buChar char="§"/>
            </a:pPr>
            <a:r>
              <a:rPr lang="en-US" dirty="0" smtClean="0"/>
              <a:t>Discussion</a:t>
            </a:r>
            <a:endParaRPr lang="en-US" dirty="0"/>
          </a:p>
        </p:txBody>
      </p:sp>
      <p:sp>
        <p:nvSpPr>
          <p:cNvPr id="4" name="Text Placeholder 3"/>
          <p:cNvSpPr>
            <a:spLocks noGrp="1"/>
          </p:cNvSpPr>
          <p:nvPr>
            <p:ph type="body" sz="half" idx="2"/>
          </p:nvPr>
        </p:nvSpPr>
        <p:spPr/>
        <p:txBody>
          <a:bodyPr>
            <a:normAutofit/>
          </a:bodyPr>
          <a:lstStyle/>
          <a:p>
            <a:r>
              <a:rPr lang="en-US" dirty="0" smtClean="0"/>
              <a:t>Qualitative Research</a:t>
            </a:r>
            <a:endParaRPr lang="en-US" dirty="0"/>
          </a:p>
        </p:txBody>
      </p:sp>
      <p:sp>
        <p:nvSpPr>
          <p:cNvPr id="7" name="Text Placeholder 6"/>
          <p:cNvSpPr>
            <a:spLocks noGrp="1"/>
          </p:cNvSpPr>
          <p:nvPr>
            <p:ph type="body" sz="half" idx="15"/>
          </p:nvPr>
        </p:nvSpPr>
        <p:spPr/>
        <p:txBody>
          <a:bodyPr>
            <a:normAutofit/>
          </a:bodyPr>
          <a:lstStyle/>
          <a:p>
            <a:r>
              <a:rPr lang="en-US" dirty="0" smtClean="0"/>
              <a:t>Paper Requirements</a:t>
            </a:r>
            <a:endParaRPr lang="en-US" dirty="0"/>
          </a:p>
        </p:txBody>
      </p:sp>
      <p:sp>
        <p:nvSpPr>
          <p:cNvPr id="2" name="Title 1"/>
          <p:cNvSpPr>
            <a:spLocks noGrp="1"/>
          </p:cNvSpPr>
          <p:nvPr>
            <p:ph type="title"/>
          </p:nvPr>
        </p:nvSpPr>
        <p:spPr/>
        <p:txBody>
          <a:bodyPr>
            <a:noAutofit/>
          </a:bodyPr>
          <a:lstStyle/>
          <a:p>
            <a:r>
              <a:rPr lang="en-US" dirty="0" smtClean="0"/>
              <a:t>The Assignment</a:t>
            </a:r>
            <a:endParaRPr lang="en-US" dirty="0"/>
          </a:p>
        </p:txBody>
      </p:sp>
      <p:grpSp>
        <p:nvGrpSpPr>
          <p:cNvPr id="3" name="Group 2"/>
          <p:cNvGrpSpPr/>
          <p:nvPr/>
        </p:nvGrpSpPr>
        <p:grpSpPr>
          <a:xfrm>
            <a:off x="4700959" y="4942652"/>
            <a:ext cx="4138241" cy="1925696"/>
            <a:chOff x="4700959" y="4942652"/>
            <a:chExt cx="4138241" cy="1925696"/>
          </a:xfrm>
        </p:grpSpPr>
        <p:pic>
          <p:nvPicPr>
            <p:cNvPr id="6152" name="Picture 8" descr="C:\Users\heaton.MARSHALL\AppData\Local\Microsoft\Windows\Temporary Internet Files\Content.IE5\FJ99Y36I\MP90042256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0759" y="4953000"/>
              <a:ext cx="1928441" cy="1915348"/>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descr="C:\Users\heaton.MARSHALL\AppData\Local\Microsoft\Windows\Temporary Internet Files\Content.IE5\7IQJCQR1\MP9004223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959" y="4942652"/>
              <a:ext cx="1928441" cy="1915348"/>
            </a:xfrm>
            <a:prstGeom prst="rect">
              <a:avLst/>
            </a:prstGeom>
            <a:noFill/>
            <a:extLst>
              <a:ext uri="{909E8E84-426E-40DD-AFC4-6F175D3DCCD1}">
                <a14:hiddenFill xmlns:a14="http://schemas.microsoft.com/office/drawing/2010/main">
                  <a:solidFill>
                    <a:srgbClr val="FFFFFF"/>
                  </a:solidFill>
                </a14:hiddenFill>
              </a:ext>
            </a:extLst>
          </p:spPr>
        </p:pic>
      </p:grpSp>
      <p:pic>
        <p:nvPicPr>
          <p:cNvPr id="6158" name="Picture 14" descr="C:\Users\heaton.MARSHALL\AppData\Local\Microsoft\Windows\Temporary Internet Files\Content.IE5\NR89I2J8\MP900422295[1].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4000"/>
                    </a14:imgEffect>
                    <a14:imgEffect>
                      <a14:colorTemperature colorTemp="6250"/>
                    </a14:imgEffect>
                    <a14:imgEffect>
                      <a14:saturation sat="65000"/>
                    </a14:imgEffect>
                    <a14:imgEffect>
                      <a14:brightnessContrast bright="-28000" contrast="39000"/>
                    </a14:imgEffect>
                  </a14:imgLayer>
                </a14:imgProps>
              </a:ext>
              <a:ext uri="{28A0092B-C50C-407E-A947-70E740481C1C}">
                <a14:useLocalDpi xmlns:a14="http://schemas.microsoft.com/office/drawing/2010/main" val="0"/>
              </a:ext>
            </a:extLst>
          </a:blip>
          <a:srcRect/>
          <a:stretch>
            <a:fillRect/>
          </a:stretch>
        </p:blipFill>
        <p:spPr bwMode="auto">
          <a:xfrm>
            <a:off x="281359" y="4953000"/>
            <a:ext cx="1928441" cy="1915348"/>
          </a:xfrm>
          <a:prstGeom prst="rect">
            <a:avLst/>
          </a:prstGeom>
          <a:noFill/>
          <a:extLst>
            <a:ext uri="{909E8E84-426E-40DD-AFC4-6F175D3DCCD1}">
              <a14:hiddenFill xmlns:a14="http://schemas.microsoft.com/office/drawing/2010/main">
                <a:solidFill>
                  <a:srgbClr val="FFFFFF"/>
                </a:solidFill>
              </a14:hiddenFill>
            </a:ext>
          </a:extLst>
        </p:spPr>
      </p:pic>
      <p:pic>
        <p:nvPicPr>
          <p:cNvPr id="6188" name="Picture 44" descr="C:\Users\heaton.MARSHALL\AppData\Local\Microsoft\Windows\Temporary Internet Files\Content.IE5\N6CCGBNX\MP91022105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4600" y="4953000"/>
            <a:ext cx="1928441"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463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58"/>
                                        </p:tgtEl>
                                        <p:attrNameLst>
                                          <p:attrName>style.visibility</p:attrName>
                                        </p:attrNameLst>
                                      </p:cBhvr>
                                      <p:to>
                                        <p:strVal val="visible"/>
                                      </p:to>
                                    </p:set>
                                    <p:animEffect transition="in" filter="fade">
                                      <p:cBhvr>
                                        <p:cTn id="10" dur="500"/>
                                        <p:tgtEl>
                                          <p:spTgt spid="615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188"/>
                                        </p:tgtEl>
                                        <p:attrNameLst>
                                          <p:attrName>style.visibility</p:attrName>
                                        </p:attrNameLst>
                                      </p:cBhvr>
                                      <p:to>
                                        <p:strVal val="visible"/>
                                      </p:to>
                                    </p:set>
                                    <p:animEffect transition="in" filter="fade">
                                      <p:cBhvr>
                                        <p:cTn id="18" dur="500"/>
                                        <p:tgtEl>
                                          <p:spTgt spid="618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ipe(left)">
                                      <p:cBhvr>
                                        <p:cTn id="28" dur="500"/>
                                        <p:tgtEl>
                                          <p:spTgt spid="7">
                                            <p:txEl>
                                              <p:pRg st="0" end="0"/>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uiExpand="1"/>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err="1" smtClean="0"/>
              <a:t>Ingrida</a:t>
            </a:r>
            <a:r>
              <a:rPr lang="en-US" dirty="0" smtClean="0"/>
              <a:t> Barker</a:t>
            </a:r>
            <a:endParaRPr lang="en-US" dirty="0"/>
          </a:p>
        </p:txBody>
      </p:sp>
      <p:sp>
        <p:nvSpPr>
          <p:cNvPr id="4" name="Title 3"/>
          <p:cNvSpPr>
            <a:spLocks noGrp="1"/>
          </p:cNvSpPr>
          <p:nvPr>
            <p:ph type="title"/>
          </p:nvPr>
        </p:nvSpPr>
        <p:spPr/>
        <p:txBody>
          <a:bodyPr/>
          <a:lstStyle/>
          <a:p>
            <a:r>
              <a:rPr lang="en-US" dirty="0" smtClean="0"/>
              <a:t>Gaming research: Learning or wasting time?</a:t>
            </a:r>
            <a:endParaRPr lang="en-US" dirty="0"/>
          </a:p>
        </p:txBody>
      </p:sp>
    </p:spTree>
    <p:extLst>
      <p:ext uri="{BB962C8B-B14F-4D97-AF65-F5344CB8AC3E}">
        <p14:creationId xmlns:p14="http://schemas.microsoft.com/office/powerpoint/2010/main" val="1133284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1905000"/>
            <a:ext cx="8229600" cy="4075176"/>
          </a:xfrm>
        </p:spPr>
        <p:txBody>
          <a:bodyPr/>
          <a:lstStyle/>
          <a:p>
            <a:pPr marL="0" indent="0">
              <a:buNone/>
            </a:pPr>
            <a:r>
              <a:rPr lang="en-US" dirty="0" smtClean="0"/>
              <a:t>Background:</a:t>
            </a:r>
          </a:p>
          <a:p>
            <a:pPr>
              <a:buFont typeface="Wingdings" pitchFamily="2" charset="2"/>
              <a:buChar char="Ø"/>
            </a:pPr>
            <a:r>
              <a:rPr lang="en-US" dirty="0" smtClean="0"/>
              <a:t>English Language Arts teacher at a middle school level;</a:t>
            </a:r>
          </a:p>
          <a:p>
            <a:pPr>
              <a:buFont typeface="Wingdings" pitchFamily="2" charset="2"/>
              <a:buChar char="Ø"/>
            </a:pPr>
            <a:r>
              <a:rPr lang="en-US" dirty="0" smtClean="0"/>
              <a:t>                                                        Teacher </a:t>
            </a:r>
          </a:p>
          <a:p>
            <a:pPr>
              <a:buFont typeface="Wingdings" pitchFamily="2" charset="2"/>
              <a:buChar char="Ø"/>
            </a:pPr>
            <a:r>
              <a:rPr lang="en-US" dirty="0" smtClean="0"/>
              <a:t>Spanish I facilitator through WV Virtual School;</a:t>
            </a:r>
          </a:p>
          <a:p>
            <a:pPr>
              <a:buFont typeface="Wingdings" pitchFamily="2" charset="2"/>
              <a:buChar char="Ø"/>
            </a:pPr>
            <a:r>
              <a:rPr lang="en-US" dirty="0" smtClean="0"/>
              <a:t>Currently, a principal of curriculum and instruction at River View High School and a doctorate student at </a:t>
            </a:r>
          </a:p>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About me</a:t>
            </a:r>
            <a:endParaRPr lang="en-US" dirty="0"/>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819400"/>
            <a:ext cx="4259856" cy="35786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4114800"/>
            <a:ext cx="1314450" cy="381000"/>
          </a:xfrm>
          <a:prstGeom prst="rect">
            <a:avLst/>
          </a:prstGeom>
        </p:spPr>
      </p:pic>
    </p:spTree>
    <p:extLst>
      <p:ext uri="{BB962C8B-B14F-4D97-AF65-F5344CB8AC3E}">
        <p14:creationId xmlns:p14="http://schemas.microsoft.com/office/powerpoint/2010/main" val="3939724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pPr>
              <a:buFont typeface="Wingdings" pitchFamily="2" charset="2"/>
              <a:buChar char="Ø"/>
            </a:pPr>
            <a:r>
              <a:rPr lang="en-US" dirty="0" smtClean="0"/>
              <a:t>I am not a gamer!</a:t>
            </a:r>
          </a:p>
          <a:p>
            <a:pPr>
              <a:buFont typeface="Wingdings" pitchFamily="2" charset="2"/>
              <a:buChar char="Ø"/>
            </a:pPr>
            <a:r>
              <a:rPr lang="en-US" dirty="0" smtClean="0"/>
              <a:t>Decent understanding of the </a:t>
            </a:r>
            <a:r>
              <a:rPr lang="en-US" dirty="0"/>
              <a:t>benefits of playing and creating the video games to build the skills of critical thinking and networked collaboration</a:t>
            </a:r>
            <a:r>
              <a:rPr lang="en-US" dirty="0" smtClean="0"/>
              <a:t>.</a:t>
            </a:r>
            <a:endParaRPr lang="en-US" dirty="0"/>
          </a:p>
          <a:p>
            <a:pPr>
              <a:buFont typeface="Wingdings" pitchFamily="2" charset="2"/>
              <a:buChar char="Ø"/>
            </a:pPr>
            <a:r>
              <a:rPr lang="en-US" dirty="0"/>
              <a:t>V</a:t>
            </a:r>
            <a:r>
              <a:rPr lang="en-US" dirty="0" smtClean="0"/>
              <a:t>iews </a:t>
            </a:r>
            <a:r>
              <a:rPr lang="en-US" dirty="0"/>
              <a:t>on gaming </a:t>
            </a:r>
            <a:r>
              <a:rPr lang="en-US" dirty="0" smtClean="0"/>
              <a:t>affected by my </a:t>
            </a:r>
            <a:r>
              <a:rPr lang="en-US" dirty="0"/>
              <a:t>work with </a:t>
            </a:r>
            <a:r>
              <a:rPr lang="en-US" dirty="0" err="1">
                <a:hlinkClick r:id="rId2"/>
              </a:rPr>
              <a:t>Globaloria</a:t>
            </a:r>
            <a:r>
              <a:rPr lang="en-US" dirty="0"/>
              <a:t> guided by Dr. </a:t>
            </a:r>
            <a:r>
              <a:rPr lang="en-US" dirty="0" err="1"/>
              <a:t>Idit</a:t>
            </a:r>
            <a:r>
              <a:rPr lang="en-US" dirty="0"/>
              <a:t> </a:t>
            </a:r>
            <a:r>
              <a:rPr lang="en-US" dirty="0" err="1" smtClean="0"/>
              <a:t>Caperton</a:t>
            </a:r>
            <a:r>
              <a:rPr lang="en-US" dirty="0" smtClean="0"/>
              <a:t>, an </a:t>
            </a:r>
            <a:r>
              <a:rPr lang="en-US" dirty="0"/>
              <a:t>avid advocate of student learning through not only playing the video games but also creating the games to teach others about the chosen concepts</a:t>
            </a:r>
            <a:r>
              <a:rPr lang="en-US" dirty="0" smtClean="0"/>
              <a:t>.</a:t>
            </a:r>
          </a:p>
          <a:p>
            <a:pPr>
              <a:buFont typeface="Wingdings" pitchFamily="2" charset="2"/>
              <a:buChar char="Ø"/>
            </a:pPr>
            <a:r>
              <a:rPr lang="en-US" dirty="0">
                <a:hlinkClick r:id="rId3"/>
              </a:rPr>
              <a:t>Networked world</a:t>
            </a:r>
            <a:r>
              <a:rPr lang="en-US" dirty="0"/>
              <a:t>: everybody can benefit from the intelligence, creativity, or extraordinary achievements of their </a:t>
            </a:r>
            <a:r>
              <a:rPr lang="en-US" dirty="0" smtClean="0"/>
              <a:t>peers where there </a:t>
            </a:r>
            <a:r>
              <a:rPr lang="en-US" dirty="0"/>
              <a:t>is no one leader, where masses can affect change in tremendously empowering way. </a:t>
            </a:r>
          </a:p>
          <a:p>
            <a:pPr>
              <a:buFont typeface="Wingdings" pitchFamily="2" charset="2"/>
              <a:buChar char="Ø"/>
            </a:pPr>
            <a:endParaRPr lang="en-US" dirty="0" smtClean="0"/>
          </a:p>
        </p:txBody>
      </p:sp>
      <p:sp>
        <p:nvSpPr>
          <p:cNvPr id="3" name="Title 2"/>
          <p:cNvSpPr>
            <a:spLocks noGrp="1"/>
          </p:cNvSpPr>
          <p:nvPr>
            <p:ph type="title"/>
          </p:nvPr>
        </p:nvSpPr>
        <p:spPr/>
        <p:txBody>
          <a:bodyPr/>
          <a:lstStyle/>
          <a:p>
            <a:r>
              <a:rPr lang="en-US" dirty="0" smtClean="0"/>
              <a:t>Pre-Reading views</a:t>
            </a:r>
            <a:endParaRPr lang="en-US" dirty="0"/>
          </a:p>
        </p:txBody>
      </p:sp>
      <p:pic>
        <p:nvPicPr>
          <p:cNvPr id="1026" name="Picture 2" descr="C:\Users\Administrator\AppData\Local\Microsoft\Windows\Temporary Internet Files\Content.IE5\90NZK21B\MP90041177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4947" y="609600"/>
            <a:ext cx="1219200" cy="18332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AppData\Local\Microsoft\Windows\Temporary Internet Files\Content.IE5\NG33ZDE4\MP91021638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57200"/>
            <a:ext cx="2095808" cy="182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025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eaton.MARSHALL\AppData\Local\Microsoft\Windows\Temporary Internet Files\Content.IE5\FJ99Y36I\MP910221033[1].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7125"/>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2400" y="1981200"/>
            <a:ext cx="2966418" cy="446012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heaton.MARSHALL\AppData\Local\Microsoft\Windows\Temporary Internet Files\Content.IE5\7IQJCQR1\MP90031683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5830" y="1981200"/>
            <a:ext cx="2909570" cy="4460128"/>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ohellnawlblog.com/gamers/wp-content/uploads/2011/07/smoking_gaming.jpg"/>
          <p:cNvPicPr>
            <a:picLocks noChangeAspect="1" noChangeArrowheads="1"/>
          </p:cNvPicPr>
          <p:nvPr/>
        </p:nvPicPr>
        <p:blipFill rotWithShape="1">
          <a:blip r:embed="rId5">
            <a:extLst>
              <a:ext uri="{28A0092B-C50C-407E-A947-70E740481C1C}">
                <a14:useLocalDpi xmlns:a14="http://schemas.microsoft.com/office/drawing/2010/main" val="0"/>
              </a:ext>
            </a:extLst>
          </a:blip>
          <a:srcRect l="17145" r="15646"/>
          <a:stretch/>
        </p:blipFill>
        <p:spPr bwMode="auto">
          <a:xfrm>
            <a:off x="3124200" y="1981200"/>
            <a:ext cx="2880764" cy="44601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2550" dirty="0" smtClean="0"/>
              <a:t>Who Plays</a:t>
            </a:r>
            <a:endParaRPr lang="en-US" sz="2550" dirty="0"/>
          </a:p>
        </p:txBody>
      </p:sp>
      <p:pic>
        <p:nvPicPr>
          <p:cNvPr id="7" name="Picture 12" descr="C:\Users\heaton.MARSHALL\AppData\Local\Microsoft\Windows\Temporary Internet Files\Content.IE5\N6CCGBNX\MC90043485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7598" y="407476"/>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795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134"/>
                                        </p:tgtEl>
                                        <p:attrNameLst>
                                          <p:attrName>style.visibility</p:attrName>
                                        </p:attrNameLst>
                                      </p:cBhvr>
                                      <p:to>
                                        <p:strVal val="visible"/>
                                      </p:to>
                                    </p:set>
                                    <p:animEffect transition="in" filter="wipe(up)">
                                      <p:cBhvr>
                                        <p:cTn id="12" dur="500"/>
                                        <p:tgtEl>
                                          <p:spTgt spid="51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up)">
                                      <p:cBhvr>
                                        <p:cTn id="17" dur="500"/>
                                        <p:tgtEl>
                                          <p:spTgt spid="51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nodeType="clickEffect">
                                  <p:stCondLst>
                                    <p:cond delay="0"/>
                                  </p:stCondLst>
                                  <p:childTnLst>
                                    <p:anim calcmode="lin" valueType="num">
                                      <p:cBhvr>
                                        <p:cTn id="21" dur="500"/>
                                        <p:tgtEl>
                                          <p:spTgt spid="4"/>
                                        </p:tgtEl>
                                        <p:attrNameLst>
                                          <p:attrName>ppt_w</p:attrName>
                                        </p:attrNameLst>
                                      </p:cBhvr>
                                      <p:tavLst>
                                        <p:tav tm="0">
                                          <p:val>
                                            <p:strVal val="ppt_w"/>
                                          </p:val>
                                        </p:tav>
                                        <p:tav tm="100000">
                                          <p:val>
                                            <p:fltVal val="0"/>
                                          </p:val>
                                        </p:tav>
                                      </p:tavLst>
                                    </p:anim>
                                    <p:anim calcmode="lin" valueType="num">
                                      <p:cBhvr>
                                        <p:cTn id="22" dur="500"/>
                                        <p:tgtEl>
                                          <p:spTgt spid="4"/>
                                        </p:tgtEl>
                                        <p:attrNameLst>
                                          <p:attrName>ppt_h</p:attrName>
                                        </p:attrNameLst>
                                      </p:cBhvr>
                                      <p:tavLst>
                                        <p:tav tm="0">
                                          <p:val>
                                            <p:strVal val="ppt_h"/>
                                          </p:val>
                                        </p:tav>
                                        <p:tav tm="100000">
                                          <p:val>
                                            <p:fltVal val="0"/>
                                          </p:val>
                                        </p:tav>
                                      </p:tavLst>
                                    </p:anim>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53" presetClass="exit" presetSubtype="32" fill="hold" nodeType="withEffect">
                                  <p:stCondLst>
                                    <p:cond delay="0"/>
                                  </p:stCondLst>
                                  <p:childTnLst>
                                    <p:anim calcmode="lin" valueType="num">
                                      <p:cBhvr>
                                        <p:cTn id="26" dur="500"/>
                                        <p:tgtEl>
                                          <p:spTgt spid="5134"/>
                                        </p:tgtEl>
                                        <p:attrNameLst>
                                          <p:attrName>ppt_w</p:attrName>
                                        </p:attrNameLst>
                                      </p:cBhvr>
                                      <p:tavLst>
                                        <p:tav tm="0">
                                          <p:val>
                                            <p:strVal val="ppt_w"/>
                                          </p:val>
                                        </p:tav>
                                        <p:tav tm="100000">
                                          <p:val>
                                            <p:fltVal val="0"/>
                                          </p:val>
                                        </p:tav>
                                      </p:tavLst>
                                    </p:anim>
                                    <p:anim calcmode="lin" valueType="num">
                                      <p:cBhvr>
                                        <p:cTn id="27" dur="500"/>
                                        <p:tgtEl>
                                          <p:spTgt spid="5134"/>
                                        </p:tgtEl>
                                        <p:attrNameLst>
                                          <p:attrName>ppt_h</p:attrName>
                                        </p:attrNameLst>
                                      </p:cBhvr>
                                      <p:tavLst>
                                        <p:tav tm="0">
                                          <p:val>
                                            <p:strVal val="ppt_h"/>
                                          </p:val>
                                        </p:tav>
                                        <p:tav tm="100000">
                                          <p:val>
                                            <p:fltVal val="0"/>
                                          </p:val>
                                        </p:tav>
                                      </p:tavLst>
                                    </p:anim>
                                    <p:animEffect transition="out" filter="fade">
                                      <p:cBhvr>
                                        <p:cTn id="28" dur="500"/>
                                        <p:tgtEl>
                                          <p:spTgt spid="5134"/>
                                        </p:tgtEl>
                                      </p:cBhvr>
                                    </p:animEffect>
                                    <p:set>
                                      <p:cBhvr>
                                        <p:cTn id="29" dur="1" fill="hold">
                                          <p:stCondLst>
                                            <p:cond delay="499"/>
                                          </p:stCondLst>
                                        </p:cTn>
                                        <p:tgtEl>
                                          <p:spTgt spid="5134"/>
                                        </p:tgtEl>
                                        <p:attrNameLst>
                                          <p:attrName>style.visibility</p:attrName>
                                        </p:attrNameLst>
                                      </p:cBhvr>
                                      <p:to>
                                        <p:strVal val="hidden"/>
                                      </p:to>
                                    </p:set>
                                  </p:childTnLst>
                                </p:cTn>
                              </p:par>
                              <p:par>
                                <p:cTn id="30" presetID="53" presetClass="exit" presetSubtype="32" fill="hold" nodeType="withEffect">
                                  <p:stCondLst>
                                    <p:cond delay="0"/>
                                  </p:stCondLst>
                                  <p:childTnLst>
                                    <p:anim calcmode="lin" valueType="num">
                                      <p:cBhvr>
                                        <p:cTn id="31" dur="500"/>
                                        <p:tgtEl>
                                          <p:spTgt spid="5130"/>
                                        </p:tgtEl>
                                        <p:attrNameLst>
                                          <p:attrName>ppt_w</p:attrName>
                                        </p:attrNameLst>
                                      </p:cBhvr>
                                      <p:tavLst>
                                        <p:tav tm="0">
                                          <p:val>
                                            <p:strVal val="ppt_w"/>
                                          </p:val>
                                        </p:tav>
                                        <p:tav tm="100000">
                                          <p:val>
                                            <p:fltVal val="0"/>
                                          </p:val>
                                        </p:tav>
                                      </p:tavLst>
                                    </p:anim>
                                    <p:anim calcmode="lin" valueType="num">
                                      <p:cBhvr>
                                        <p:cTn id="32" dur="500"/>
                                        <p:tgtEl>
                                          <p:spTgt spid="5130"/>
                                        </p:tgtEl>
                                        <p:attrNameLst>
                                          <p:attrName>ppt_h</p:attrName>
                                        </p:attrNameLst>
                                      </p:cBhvr>
                                      <p:tavLst>
                                        <p:tav tm="0">
                                          <p:val>
                                            <p:strVal val="ppt_h"/>
                                          </p:val>
                                        </p:tav>
                                        <p:tav tm="100000">
                                          <p:val>
                                            <p:fltVal val="0"/>
                                          </p:val>
                                        </p:tav>
                                      </p:tavLst>
                                    </p:anim>
                                    <p:animEffect transition="out" filter="fade">
                                      <p:cBhvr>
                                        <p:cTn id="33" dur="500"/>
                                        <p:tgtEl>
                                          <p:spTgt spid="5130"/>
                                        </p:tgtEl>
                                      </p:cBhvr>
                                    </p:animEffect>
                                    <p:set>
                                      <p:cBhvr>
                                        <p:cTn id="34" dur="1" fill="hold">
                                          <p:stCondLst>
                                            <p:cond delay="499"/>
                                          </p:stCondLst>
                                        </p:cTn>
                                        <p:tgtEl>
                                          <p:spTgt spid="5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lvl="1" indent="0">
              <a:buNone/>
            </a:pPr>
            <a:r>
              <a:rPr lang="en-US" sz="2000" dirty="0" smtClean="0"/>
              <a:t>Subject Demographics: </a:t>
            </a:r>
          </a:p>
          <a:p>
            <a:pPr lvl="1">
              <a:buFont typeface="Wingdings" pitchFamily="2" charset="2"/>
              <a:buChar char="Ø"/>
            </a:pPr>
            <a:r>
              <a:rPr lang="en-US" sz="2000" dirty="0" smtClean="0"/>
              <a:t>Jason, male in his late twenties, grew up in southern West Virginia;</a:t>
            </a:r>
          </a:p>
          <a:p>
            <a:pPr lvl="1">
              <a:buFont typeface="Wingdings" pitchFamily="2" charset="2"/>
              <a:buChar char="Ø"/>
            </a:pPr>
            <a:r>
              <a:rPr lang="en-US" sz="2000" dirty="0" smtClean="0"/>
              <a:t>Information technology specialist for the county schools;</a:t>
            </a:r>
          </a:p>
          <a:p>
            <a:pPr lvl="1">
              <a:buFont typeface="Wingdings" pitchFamily="2" charset="2"/>
              <a:buChar char="Ø"/>
            </a:pPr>
            <a:r>
              <a:rPr lang="en-US" sz="2000" dirty="0" smtClean="0"/>
              <a:t>Changed his name after high school graduation to reflect his own uniqueness and to baffle his family members;</a:t>
            </a:r>
          </a:p>
          <a:p>
            <a:pPr lvl="1">
              <a:buFont typeface="Wingdings" pitchFamily="2" charset="2"/>
              <a:buChar char="Ø"/>
            </a:pPr>
            <a:r>
              <a:rPr lang="en-US" sz="2000" dirty="0" smtClean="0"/>
              <a:t>Graduate of Cisco Systems Networking Academy without further pursuit of other formal education venues;</a:t>
            </a:r>
          </a:p>
          <a:p>
            <a:pPr lvl="1">
              <a:buFont typeface="Wingdings" pitchFamily="2" charset="2"/>
              <a:buChar char="Ø"/>
            </a:pPr>
            <a:r>
              <a:rPr lang="en-US" sz="2000" dirty="0" smtClean="0"/>
              <a:t>Occasionally, the subject takes systems development courses from institutions like Harvard.</a:t>
            </a:r>
          </a:p>
          <a:p>
            <a:pPr lvl="1">
              <a:buFont typeface="Wingdings" pitchFamily="2" charset="2"/>
              <a:buChar char="Ø"/>
            </a:pPr>
            <a:r>
              <a:rPr lang="en-US" sz="2000" dirty="0" smtClean="0"/>
              <a:t>Passion for video games; twenty years of gaming experience.</a:t>
            </a:r>
          </a:p>
          <a:p>
            <a:pPr lvl="1">
              <a:buFont typeface="Wingdings" pitchFamily="2" charset="2"/>
              <a:buChar char="Ø"/>
            </a:pPr>
            <a:endParaRPr lang="en-US" dirty="0" smtClean="0"/>
          </a:p>
        </p:txBody>
      </p:sp>
      <p:sp>
        <p:nvSpPr>
          <p:cNvPr id="3" name="Title 2"/>
          <p:cNvSpPr>
            <a:spLocks noGrp="1"/>
          </p:cNvSpPr>
          <p:nvPr>
            <p:ph type="title"/>
          </p:nvPr>
        </p:nvSpPr>
        <p:spPr>
          <a:xfrm>
            <a:off x="2514600" y="457200"/>
            <a:ext cx="4114800" cy="1447800"/>
          </a:xfrm>
        </p:spPr>
        <p:txBody>
          <a:bodyPr/>
          <a:lstStyle/>
          <a:p>
            <a:pPr lvl="1" algn="ctr" rtl="0">
              <a:spcBef>
                <a:spcPts val="400"/>
              </a:spcBef>
            </a:pPr>
            <a:r>
              <a:rPr lang="en-US" dirty="0" smtClean="0"/>
              <a:t/>
            </a:r>
            <a:br>
              <a:rPr lang="en-US" dirty="0" smtClean="0"/>
            </a:br>
            <a:r>
              <a:rPr lang="en-US" dirty="0" smtClean="0"/>
              <a:t>Focus :</a:t>
            </a:r>
            <a:br>
              <a:rPr lang="en-US" dirty="0" smtClean="0"/>
            </a:br>
            <a:r>
              <a:rPr lang="en-US" dirty="0" smtClean="0"/>
              <a:t>Interview a gamer to evaluate his gaming experiences and explore the implications of my research on education and learning.</a:t>
            </a:r>
            <a:br>
              <a:rPr lang="en-US" dirty="0" smtClean="0"/>
            </a:br>
            <a:endParaRPr lang="en-US" dirty="0"/>
          </a:p>
        </p:txBody>
      </p:sp>
    </p:spTree>
    <p:extLst>
      <p:ext uri="{BB962C8B-B14F-4D97-AF65-F5344CB8AC3E}">
        <p14:creationId xmlns:p14="http://schemas.microsoft.com/office/powerpoint/2010/main" val="1444778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1" y="2318161"/>
            <a:ext cx="4023360" cy="4311239"/>
          </a:xfrm>
        </p:spPr>
        <p:txBody>
          <a:bodyPr>
            <a:normAutofit fontScale="77500" lnSpcReduction="20000"/>
          </a:bodyPr>
          <a:lstStyle/>
          <a:p>
            <a:endParaRPr lang="en-US" dirty="0" smtClean="0"/>
          </a:p>
          <a:p>
            <a:r>
              <a:rPr lang="en-US" sz="2900" u="sng" dirty="0" smtClean="0"/>
              <a:t>Ongoing, committed learning</a:t>
            </a:r>
            <a:r>
              <a:rPr lang="en-US" sz="2900" dirty="0"/>
              <a:t> </a:t>
            </a:r>
            <a:r>
              <a:rPr lang="en-US" sz="2900" dirty="0" smtClean="0"/>
              <a:t>to retrieve the treasure at the end of the game. </a:t>
            </a:r>
          </a:p>
          <a:p>
            <a:r>
              <a:rPr lang="en-US" sz="2900" dirty="0" smtClean="0"/>
              <a:t>Clear identification of the setting and the quest to accomplish following the </a:t>
            </a:r>
            <a:r>
              <a:rPr lang="en-US" sz="2900" u="sng" dirty="0" smtClean="0">
                <a:effectLst>
                  <a:outerShdw blurRad="38100" dist="38100" dir="2700000" algn="tl">
                    <a:srgbClr val="000000">
                      <a:alpha val="43137"/>
                    </a:srgbClr>
                  </a:outerShdw>
                </a:effectLst>
              </a:rPr>
              <a:t>internal and external grammars</a:t>
            </a:r>
            <a:r>
              <a:rPr lang="en-US" sz="2900" dirty="0" smtClean="0"/>
              <a:t> of the game;</a:t>
            </a:r>
          </a:p>
          <a:p>
            <a:r>
              <a:rPr lang="en-US" sz="2900" dirty="0" smtClean="0"/>
              <a:t>Skillful navigation of the </a:t>
            </a:r>
            <a:r>
              <a:rPr lang="en-US" sz="2900" u="sng" dirty="0" smtClean="0">
                <a:effectLst>
                  <a:outerShdw blurRad="38100" dist="38100" dir="2700000" algn="tl">
                    <a:srgbClr val="000000">
                      <a:alpha val="43137"/>
                    </a:srgbClr>
                  </a:outerShdw>
                </a:effectLst>
              </a:rPr>
              <a:t>content</a:t>
            </a:r>
            <a:r>
              <a:rPr lang="en-US" sz="2900" dirty="0" smtClean="0"/>
              <a:t> as well as </a:t>
            </a:r>
            <a:r>
              <a:rPr lang="en-US" sz="2900" u="sng" dirty="0" smtClean="0">
                <a:effectLst>
                  <a:outerShdw blurRad="38100" dist="38100" dir="2700000" algn="tl">
                    <a:srgbClr val="000000">
                      <a:alpha val="43137"/>
                    </a:srgbClr>
                  </a:outerShdw>
                </a:effectLst>
              </a:rPr>
              <a:t>social practices and views</a:t>
            </a:r>
            <a:r>
              <a:rPr lang="en-US" sz="2900" dirty="0" smtClean="0"/>
              <a:t> established by the </a:t>
            </a:r>
            <a:r>
              <a:rPr lang="en-US" sz="2900" u="sng" dirty="0" smtClean="0">
                <a:effectLst>
                  <a:outerShdw blurRad="38100" dist="38100" dir="2700000" algn="tl">
                    <a:srgbClr val="000000">
                      <a:alpha val="43137"/>
                    </a:srgbClr>
                  </a:outerShdw>
                </a:effectLst>
              </a:rPr>
              <a:t>affinity groups</a:t>
            </a:r>
            <a:r>
              <a:rPr lang="en-US" sz="2900" dirty="0" smtClean="0"/>
              <a:t>. </a:t>
            </a:r>
          </a:p>
        </p:txBody>
      </p:sp>
      <p:sp>
        <p:nvSpPr>
          <p:cNvPr id="5" name="Content Placeholder 4"/>
          <p:cNvSpPr>
            <a:spLocks noGrp="1"/>
          </p:cNvSpPr>
          <p:nvPr>
            <p:ph sz="quarter" idx="14"/>
          </p:nvPr>
        </p:nvSpPr>
        <p:spPr/>
        <p:txBody>
          <a:bodyPr>
            <a:normAutofit fontScale="92500"/>
          </a:bodyPr>
          <a:lstStyle/>
          <a:p>
            <a:pPr algn="l"/>
            <a:endParaRPr lang="en-US" dirty="0" smtClean="0"/>
          </a:p>
          <a:p>
            <a:pPr algn="l"/>
            <a:r>
              <a:rPr lang="en-US" dirty="0" smtClean="0"/>
              <a:t>Learning from  </a:t>
            </a:r>
            <a:r>
              <a:rPr lang="en-US" dirty="0"/>
              <a:t>mistakes </a:t>
            </a:r>
            <a:r>
              <a:rPr lang="en-US" dirty="0" smtClean="0"/>
              <a:t>and not being </a:t>
            </a:r>
            <a:r>
              <a:rPr lang="en-US" dirty="0"/>
              <a:t>afraid to make </a:t>
            </a:r>
            <a:r>
              <a:rPr lang="en-US" dirty="0" smtClean="0"/>
              <a:t>them-  </a:t>
            </a:r>
            <a:r>
              <a:rPr lang="en-US" u="sng" dirty="0"/>
              <a:t>“psychosocial moratorium” principle</a:t>
            </a:r>
            <a:r>
              <a:rPr lang="en-US" dirty="0"/>
              <a:t> </a:t>
            </a:r>
            <a:r>
              <a:rPr lang="en-US" dirty="0" smtClean="0"/>
              <a:t>encourages </a:t>
            </a:r>
            <a:r>
              <a:rPr lang="en-US" dirty="0"/>
              <a:t>players to take risks in the environment where real world consequences are lowered. (Gee, p. 222)</a:t>
            </a:r>
          </a:p>
          <a:p>
            <a:pPr algn="l"/>
            <a:endParaRPr lang="en-US" dirty="0"/>
          </a:p>
        </p:txBody>
      </p:sp>
      <p:sp>
        <p:nvSpPr>
          <p:cNvPr id="4" name="Text Placeholder 3"/>
          <p:cNvSpPr>
            <a:spLocks noGrp="1"/>
          </p:cNvSpPr>
          <p:nvPr>
            <p:ph type="body" sz="half" idx="2"/>
          </p:nvPr>
        </p:nvSpPr>
        <p:spPr/>
        <p:txBody>
          <a:bodyPr/>
          <a:lstStyle/>
          <a:p>
            <a:endParaRPr lang="en-US"/>
          </a:p>
        </p:txBody>
      </p:sp>
      <p:sp>
        <p:nvSpPr>
          <p:cNvPr id="6" name="Text Placeholder 5"/>
          <p:cNvSpPr>
            <a:spLocks noGrp="1"/>
          </p:cNvSpPr>
          <p:nvPr>
            <p:ph type="body" sz="half" idx="15"/>
          </p:nvPr>
        </p:nvSpPr>
        <p:spPr/>
        <p:txBody>
          <a:bodyPr/>
          <a:lstStyle/>
          <a:p>
            <a:endParaRPr lang="en-US"/>
          </a:p>
        </p:txBody>
      </p:sp>
      <p:sp>
        <p:nvSpPr>
          <p:cNvPr id="3" name="Title 2"/>
          <p:cNvSpPr>
            <a:spLocks noGrp="1"/>
          </p:cNvSpPr>
          <p:nvPr>
            <p:ph type="title"/>
          </p:nvPr>
        </p:nvSpPr>
        <p:spPr/>
        <p:txBody>
          <a:bodyPr/>
          <a:lstStyle/>
          <a:p>
            <a:r>
              <a:rPr lang="en-US" dirty="0" smtClean="0"/>
              <a:t>Observations from research</a:t>
            </a:r>
            <a:endParaRPr lang="en-US" dirty="0"/>
          </a:p>
        </p:txBody>
      </p:sp>
      <p:pic>
        <p:nvPicPr>
          <p:cNvPr id="2051" name="Picture 3" descr="C:\Users\Administrator\AppData\Local\Microsoft\Windows\Temporary Internet Files\Content.IE5\7LZPYOVO\MC90043930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172234"/>
            <a:ext cx="1283525" cy="1283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istrator\AppData\Local\Microsoft\Windows\Temporary Internet Files\Content.IE5\7LZPYOVO\MP90044853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951594"/>
            <a:ext cx="1371600" cy="100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442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dirty="0" smtClean="0"/>
              <a:t>Games help players “</a:t>
            </a:r>
            <a:r>
              <a:rPr lang="en-US" u="sng" dirty="0" smtClean="0"/>
              <a:t>understand and produce meanings in a particular semiotic domain</a:t>
            </a:r>
            <a:r>
              <a:rPr lang="en-US" dirty="0" smtClean="0"/>
              <a:t>” and “think about the domains at a ‘meta’ level as a complex system of interrelated parts.” (Gee, p. 25)  </a:t>
            </a:r>
          </a:p>
        </p:txBody>
      </p:sp>
      <p:sp>
        <p:nvSpPr>
          <p:cNvPr id="5" name="Content Placeholder 4"/>
          <p:cNvSpPr>
            <a:spLocks noGrp="1"/>
          </p:cNvSpPr>
          <p:nvPr>
            <p:ph sz="quarter" idx="14"/>
          </p:nvPr>
        </p:nvSpPr>
        <p:spPr/>
        <p:txBody>
          <a:bodyPr>
            <a:normAutofit/>
          </a:bodyPr>
          <a:lstStyle/>
          <a:p>
            <a:pPr algn="l"/>
            <a:r>
              <a:rPr lang="en-US" u="sng" dirty="0" smtClean="0"/>
              <a:t>Critical, active learning </a:t>
            </a:r>
            <a:r>
              <a:rPr lang="en-US" dirty="0" smtClean="0"/>
              <a:t>in the virtual worlds of games forces gamers to make novel decisions to adapt to increasing levels of challenge and collaborate with others to build knowledge and skill levels.</a:t>
            </a:r>
          </a:p>
        </p:txBody>
      </p:sp>
      <p:sp>
        <p:nvSpPr>
          <p:cNvPr id="4" name="Text Placeholder 3"/>
          <p:cNvSpPr>
            <a:spLocks noGrp="1"/>
          </p:cNvSpPr>
          <p:nvPr>
            <p:ph type="body" sz="half" idx="2"/>
          </p:nvPr>
        </p:nvSpPr>
        <p:spPr/>
        <p:txBody>
          <a:bodyPr/>
          <a:lstStyle/>
          <a:p>
            <a:r>
              <a:rPr lang="en-US" dirty="0" smtClean="0"/>
              <a:t>From Passive to Active Learning </a:t>
            </a:r>
          </a:p>
        </p:txBody>
      </p:sp>
      <p:sp>
        <p:nvSpPr>
          <p:cNvPr id="6" name="Text Placeholder 5"/>
          <p:cNvSpPr>
            <a:spLocks noGrp="1"/>
          </p:cNvSpPr>
          <p:nvPr>
            <p:ph type="body" sz="half" idx="15"/>
          </p:nvPr>
        </p:nvSpPr>
        <p:spPr/>
        <p:txBody>
          <a:bodyPr/>
          <a:lstStyle/>
          <a:p>
            <a:r>
              <a:rPr lang="en-US" dirty="0" smtClean="0"/>
              <a:t>Learning from Games</a:t>
            </a:r>
            <a:endParaRPr lang="en-US" dirty="0"/>
          </a:p>
        </p:txBody>
      </p:sp>
      <p:sp>
        <p:nvSpPr>
          <p:cNvPr id="3" name="Title 2"/>
          <p:cNvSpPr>
            <a:spLocks noGrp="1"/>
          </p:cNvSpPr>
          <p:nvPr>
            <p:ph type="title"/>
          </p:nvPr>
        </p:nvSpPr>
        <p:spPr/>
        <p:txBody>
          <a:bodyPr/>
          <a:lstStyle/>
          <a:p>
            <a:r>
              <a:rPr lang="en-US" dirty="0" smtClean="0"/>
              <a:t>Implications for education</a:t>
            </a:r>
            <a:endParaRPr lang="en-US" dirty="0"/>
          </a:p>
        </p:txBody>
      </p:sp>
      <p:pic>
        <p:nvPicPr>
          <p:cNvPr id="3074" name="Picture 2" descr="C:\Users\Administrator\AppData\Local\Microsoft\Windows\Temporary Internet Files\Content.IE5\90NZK21B\MM910001067[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38386" y="762000"/>
            <a:ext cx="1100666"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549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dirty="0" smtClean="0"/>
              <a:t>Let students practice skills continuously, providing frequent feedback;</a:t>
            </a:r>
          </a:p>
          <a:p>
            <a:r>
              <a:rPr lang="en-US" dirty="0" smtClean="0"/>
              <a:t>Let the students learn from not succeeding at learning the concepts initially and persevere in mastering concepts as they become more challenging. </a:t>
            </a:r>
            <a:endParaRPr lang="en-US" dirty="0"/>
          </a:p>
        </p:txBody>
      </p:sp>
      <p:sp>
        <p:nvSpPr>
          <p:cNvPr id="3" name="Content Placeholder 2"/>
          <p:cNvSpPr>
            <a:spLocks noGrp="1"/>
          </p:cNvSpPr>
          <p:nvPr>
            <p:ph sz="quarter" idx="14"/>
          </p:nvPr>
        </p:nvSpPr>
        <p:spPr/>
        <p:txBody>
          <a:bodyPr>
            <a:normAutofit lnSpcReduction="10000"/>
          </a:bodyPr>
          <a:lstStyle/>
          <a:p>
            <a:pPr algn="l"/>
            <a:endParaRPr lang="en-US" dirty="0" smtClean="0"/>
          </a:p>
          <a:p>
            <a:pPr algn="l"/>
            <a:endParaRPr lang="en-US" dirty="0"/>
          </a:p>
          <a:p>
            <a:pPr algn="l"/>
            <a:r>
              <a:rPr lang="en-US" dirty="0" smtClean="0"/>
              <a:t>Provide learning activities where students have to adapt and change their skills when facing novel situations thinking anew about the skills that have become unconscious. </a:t>
            </a:r>
            <a:endParaRPr lang="en-US" dirty="0"/>
          </a:p>
        </p:txBody>
      </p:sp>
      <p:sp>
        <p:nvSpPr>
          <p:cNvPr id="4" name="Text Placeholder 3"/>
          <p:cNvSpPr>
            <a:spLocks noGrp="1"/>
          </p:cNvSpPr>
          <p:nvPr>
            <p:ph type="body" sz="half" idx="2"/>
          </p:nvPr>
        </p:nvSpPr>
        <p:spPr/>
        <p:txBody>
          <a:bodyPr/>
          <a:lstStyle/>
          <a:p>
            <a:r>
              <a:rPr lang="en-US" dirty="0" smtClean="0"/>
              <a:t>What we can do:</a:t>
            </a:r>
            <a:endParaRPr lang="en-US" dirty="0"/>
          </a:p>
        </p:txBody>
      </p:sp>
      <p:pic>
        <p:nvPicPr>
          <p:cNvPr id="5122" name="Picture 2" descr="C:\Users\Administrator\AppData\Local\Microsoft\Windows\Temporary Internet Files\Content.IE5\N2V1XY7Q\MP90039933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685800"/>
            <a:ext cx="1871662" cy="280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186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457200" indent="-457200">
              <a:buNone/>
            </a:pPr>
            <a:r>
              <a:rPr lang="en-US" dirty="0"/>
              <a:t>Gee, J. P. (2012). </a:t>
            </a:r>
            <a:r>
              <a:rPr lang="en-US" i="1" dirty="0"/>
              <a:t>How complex gaming environments can help young people solve problems and innovate in a world that is constantly changing. </a:t>
            </a:r>
            <a:r>
              <a:rPr lang="en-US" dirty="0"/>
              <a:t>Retrieved from </a:t>
            </a:r>
            <a:r>
              <a:rPr lang="en-US" dirty="0">
                <a:hlinkClick r:id="rId2"/>
              </a:rPr>
              <a:t>http://vimeo.com/15732568</a:t>
            </a:r>
            <a:r>
              <a:rPr lang="en-US" dirty="0"/>
              <a:t> </a:t>
            </a:r>
          </a:p>
          <a:p>
            <a:pPr marL="457200" indent="-457200">
              <a:buNone/>
            </a:pPr>
            <a:r>
              <a:rPr lang="en-US" dirty="0" smtClean="0"/>
              <a:t>Gee</a:t>
            </a:r>
            <a:r>
              <a:rPr lang="en-US" dirty="0"/>
              <a:t>, J</a:t>
            </a:r>
            <a:r>
              <a:rPr lang="en-US" dirty="0" smtClean="0"/>
              <a:t>. P</a:t>
            </a:r>
            <a:r>
              <a:rPr lang="en-US" dirty="0"/>
              <a:t>. (2007). </a:t>
            </a:r>
            <a:r>
              <a:rPr lang="en-US" i="1" dirty="0"/>
              <a:t>What video games have to teach us about learning and literacy. </a:t>
            </a:r>
            <a:r>
              <a:rPr lang="en-US" dirty="0"/>
              <a:t>New York: Palgrave Macmillan</a:t>
            </a:r>
            <a:r>
              <a:rPr lang="en-US" dirty="0" smtClean="0"/>
              <a:t>.</a:t>
            </a:r>
          </a:p>
          <a:p>
            <a:pPr marL="457200" indent="-457200">
              <a:buNone/>
            </a:pPr>
            <a:r>
              <a:rPr lang="en-US" dirty="0" err="1" smtClean="0"/>
              <a:t>Globaloria</a:t>
            </a:r>
            <a:r>
              <a:rPr lang="en-US" dirty="0" smtClean="0"/>
              <a:t>. (2012). </a:t>
            </a:r>
            <a:r>
              <a:rPr lang="en-US" i="1" dirty="0" smtClean="0"/>
              <a:t>What is </a:t>
            </a:r>
            <a:r>
              <a:rPr lang="en-US" i="1" dirty="0" err="1" smtClean="0"/>
              <a:t>Globaloria</a:t>
            </a:r>
            <a:r>
              <a:rPr lang="en-US" i="1" dirty="0" smtClean="0"/>
              <a:t>? </a:t>
            </a:r>
            <a:r>
              <a:rPr lang="en-US" dirty="0"/>
              <a:t>Retrieved from </a:t>
            </a:r>
            <a:r>
              <a:rPr lang="en-US" dirty="0">
                <a:hlinkClick r:id="rId3"/>
              </a:rPr>
              <a:t>http://</a:t>
            </a:r>
            <a:r>
              <a:rPr lang="en-US" dirty="0" smtClean="0">
                <a:hlinkClick r:id="rId3"/>
              </a:rPr>
              <a:t>www.viddler.com/v/bfe68f00</a:t>
            </a:r>
            <a:r>
              <a:rPr lang="en-US" dirty="0" smtClean="0"/>
              <a:t> </a:t>
            </a:r>
            <a:endParaRPr lang="en-US" dirty="0"/>
          </a:p>
          <a:p>
            <a:pPr marL="457200" indent="-457200">
              <a:buNone/>
            </a:pPr>
            <a:r>
              <a:rPr lang="en-US" dirty="0" smtClean="0"/>
              <a:t>Johnson, S. (2006). </a:t>
            </a:r>
            <a:r>
              <a:rPr lang="en-US" i="1" dirty="0" smtClean="0"/>
              <a:t>Everything bad is good for you: How today’s popular culture is actually making us smarter</a:t>
            </a:r>
            <a:r>
              <a:rPr lang="en-US" dirty="0" smtClean="0"/>
              <a:t>. New York: Riverhead Books.</a:t>
            </a:r>
          </a:p>
          <a:p>
            <a:pPr marL="457200" indent="-457200">
              <a:buNone/>
            </a:pPr>
            <a:r>
              <a:rPr lang="en-US" dirty="0" smtClean="0"/>
              <a:t>Microsoft. (2012). Microsoft Clip Art.</a:t>
            </a:r>
          </a:p>
        </p:txBody>
      </p:sp>
      <p:sp>
        <p:nvSpPr>
          <p:cNvPr id="2" name="Title 1"/>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931252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342900" indent="-342900" algn="l">
              <a:buFont typeface="Arial" pitchFamily="34" charset="0"/>
              <a:buChar char="•"/>
            </a:pPr>
            <a:r>
              <a:rPr lang="en-US" dirty="0" smtClean="0"/>
              <a:t>How many of you play (or have played) video games?</a:t>
            </a:r>
          </a:p>
          <a:p>
            <a:pPr marL="342900" indent="-342900" algn="l">
              <a:buFont typeface="Arial" pitchFamily="34" charset="0"/>
              <a:buChar char="•"/>
            </a:pPr>
            <a:r>
              <a:rPr lang="en-US" dirty="0" smtClean="0"/>
              <a:t>If so, what types of games?</a:t>
            </a:r>
          </a:p>
          <a:p>
            <a:pPr marL="342900" indent="-342900" algn="l">
              <a:buFont typeface="Arial" pitchFamily="34" charset="0"/>
              <a:buChar char="•"/>
            </a:pPr>
            <a:endParaRPr lang="en-US" dirty="0"/>
          </a:p>
        </p:txBody>
      </p:sp>
      <p:sp>
        <p:nvSpPr>
          <p:cNvPr id="2" name="Title 1"/>
          <p:cNvSpPr>
            <a:spLocks noGrp="1"/>
          </p:cNvSpPr>
          <p:nvPr>
            <p:ph type="title"/>
          </p:nvPr>
        </p:nvSpPr>
        <p:spPr/>
        <p:txBody>
          <a:bodyPr>
            <a:normAutofit/>
          </a:bodyPr>
          <a:lstStyle/>
          <a:p>
            <a:r>
              <a:rPr lang="en-US" sz="2800" dirty="0" smtClean="0"/>
              <a:t>Do you play</a:t>
            </a:r>
            <a:endParaRPr lang="en-US" sz="2800" dirty="0"/>
          </a:p>
        </p:txBody>
      </p:sp>
      <p:pic>
        <p:nvPicPr>
          <p:cNvPr id="4108" name="Picture 12" descr="C:\Users\heaton.MARSHALL\AppData\Local\Microsoft\Windows\Temporary Internet Files\Content.IE5\N6CCGBNX\MC9004348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598" y="40747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C:\Users\heaton.MARSHALL\AppData\Local\Microsoft\Windows\Temporary Internet Files\Content.IE5\N6CCGBNX\MP90043953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911884"/>
            <a:ext cx="6172200" cy="2641316"/>
          </a:xfrm>
          <a:prstGeom prst="rect">
            <a:avLst/>
          </a:prstGeom>
          <a:noFill/>
          <a:extLst>
            <a:ext uri="{909E8E84-426E-40DD-AFC4-6F175D3DCCD1}">
              <a14:hiddenFill xmlns:a14="http://schemas.microsoft.com/office/drawing/2010/main">
                <a:solidFill>
                  <a:srgbClr val="FFFFFF"/>
                </a:solidFill>
              </a14:hiddenFill>
            </a:ext>
          </a:extLst>
        </p:spPr>
      </p:pic>
      <p:pic>
        <p:nvPicPr>
          <p:cNvPr id="4119" name="Picture 23" descr="C:\Users\heaton.MARSHALL\AppData\Local\Microsoft\Windows\Temporary Internet Files\Content.IE5\FJ99Y36I\MC90015605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28600"/>
            <a:ext cx="1522476" cy="1739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479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par>
                                <p:cTn id="10" presetID="22" presetClass="entr" presetSubtype="8" fill="hold" nodeType="withEffect">
                                  <p:stCondLst>
                                    <p:cond delay="0"/>
                                  </p:stCondLst>
                                  <p:childTnLst>
                                    <p:set>
                                      <p:cBhvr>
                                        <p:cTn id="11" dur="1" fill="hold">
                                          <p:stCondLst>
                                            <p:cond delay="0"/>
                                          </p:stCondLst>
                                        </p:cTn>
                                        <p:tgtEl>
                                          <p:spTgt spid="4116"/>
                                        </p:tgtEl>
                                        <p:attrNameLst>
                                          <p:attrName>style.visibility</p:attrName>
                                        </p:attrNameLst>
                                      </p:cBhvr>
                                      <p:to>
                                        <p:strVal val="visible"/>
                                      </p:to>
                                    </p:set>
                                    <p:animEffect transition="in" filter="wipe(left)">
                                      <p:cBhvr>
                                        <p:cTn id="12" dur="500"/>
                                        <p:tgtEl>
                                          <p:spTgt spid="4116"/>
                                        </p:tgtEl>
                                      </p:cBhvr>
                                    </p:animEffect>
                                  </p:childTnLst>
                                  <p:subTnLst>
                                    <p:set>
                                      <p:cBhvr override="childStyle">
                                        <p:cTn dur="1" fill="hold" display="0" masterRel="nextClick" afterEffect="1"/>
                                        <p:tgtEl>
                                          <p:spTgt spid="411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par>
                                <p:cTn id="20" presetID="10" presetClass="entr" presetSubtype="0" fill="hold" nodeType="withEffect">
                                  <p:stCondLst>
                                    <p:cond delay="0"/>
                                  </p:stCondLst>
                                  <p:childTnLst>
                                    <p:set>
                                      <p:cBhvr>
                                        <p:cTn id="21" dur="1" fill="hold">
                                          <p:stCondLst>
                                            <p:cond delay="0"/>
                                          </p:stCondLst>
                                        </p:cTn>
                                        <p:tgtEl>
                                          <p:spTgt spid="4119"/>
                                        </p:tgtEl>
                                        <p:attrNameLst>
                                          <p:attrName>style.visibility</p:attrName>
                                        </p:attrNameLst>
                                      </p:cBhvr>
                                      <p:to>
                                        <p:strVal val="visible"/>
                                      </p:to>
                                    </p:set>
                                    <p:animEffect transition="in" filter="fade">
                                      <p:cBhvr>
                                        <p:cTn id="22" dur="500"/>
                                        <p:tgtEl>
                                          <p:spTgt spid="4119"/>
                                        </p:tgtEl>
                                      </p:cBhvr>
                                    </p:animEffect>
                                  </p:childTnLst>
                                  <p:subTnLst>
                                    <p:set>
                                      <p:cBhvr override="childStyle">
                                        <p:cTn dur="1" fill="hold" display="0" masterRel="nextClick" afterEffect="1"/>
                                        <p:tgtEl>
                                          <p:spTgt spid="411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2020824"/>
            <a:ext cx="8153400" cy="4075176"/>
          </a:xfrm>
        </p:spPr>
        <p:txBody>
          <a:bodyPr/>
          <a:lstStyle/>
          <a:p>
            <a:pPr>
              <a:buFont typeface="Wingdings" pitchFamily="2" charset="2"/>
              <a:buChar char="§"/>
            </a:pPr>
            <a:r>
              <a:rPr lang="en-US" dirty="0" smtClean="0"/>
              <a:t>What are some of your concerns about gaming?</a:t>
            </a:r>
          </a:p>
          <a:p>
            <a:pPr>
              <a:buFont typeface="Wingdings" pitchFamily="2" charset="2"/>
              <a:buChar char="§"/>
            </a:pPr>
            <a:endParaRPr lang="en-US" dirty="0" smtClean="0"/>
          </a:p>
          <a:p>
            <a:pPr>
              <a:buFont typeface="Wingdings" pitchFamily="2" charset="2"/>
              <a:buChar char="§"/>
            </a:pPr>
            <a:endParaRPr lang="en-US" dirty="0"/>
          </a:p>
          <a:p>
            <a:pPr marL="0" indent="0">
              <a:buNone/>
            </a:pPr>
            <a:endParaRPr lang="en-US" dirty="0" smtClean="0"/>
          </a:p>
        </p:txBody>
      </p:sp>
      <p:sp>
        <p:nvSpPr>
          <p:cNvPr id="2" name="Title 1"/>
          <p:cNvSpPr>
            <a:spLocks noGrp="1"/>
          </p:cNvSpPr>
          <p:nvPr>
            <p:ph type="title"/>
          </p:nvPr>
        </p:nvSpPr>
        <p:spPr/>
        <p:txBody>
          <a:bodyPr/>
          <a:lstStyle/>
          <a:p>
            <a:r>
              <a:rPr lang="en-US" sz="2550" dirty="0" smtClean="0"/>
              <a:t>What do you think</a:t>
            </a:r>
            <a:endParaRPr lang="en-US" sz="2550" dirty="0"/>
          </a:p>
        </p:txBody>
      </p:sp>
      <p:pic>
        <p:nvPicPr>
          <p:cNvPr id="7" name="Picture 12" descr="C:\Users\heaton.MARSHALL\AppData\Local\Microsoft\Windows\Temporary Internet Files\Content.IE5\N6CCGBNX\MC9004348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40747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eaton.MARSHALL\AppData\Local\Microsoft\Windows\Temporary Internet Files\Content.IE5\YSZTJEZ2\MC9004404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127142"/>
            <a:ext cx="1830629" cy="148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par>
                                <p:cTn id="10" presetID="22" presetClass="entr" presetSubtype="8"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left)">
                                      <p:cBhvr>
                                        <p:cTn id="12" dur="500"/>
                                        <p:tgtEl>
                                          <p:spTgt spid="1026"/>
                                        </p:tgtEl>
                                      </p:cBhvr>
                                    </p:animEffec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14"/>
          </p:nvPr>
        </p:nvSpPr>
        <p:spPr/>
        <p:txBody>
          <a:bodyPr/>
          <a:lstStyle/>
          <a:p>
            <a:pPr marL="0" indent="0" algn="l">
              <a:buNone/>
            </a:pPr>
            <a:r>
              <a:rPr lang="en-US" b="1" dirty="0"/>
              <a:t>“You have to shed your expectations about older cultural forms to make sense of the new.” (p. 39)</a:t>
            </a:r>
            <a:endParaRPr lang="en-US" dirty="0"/>
          </a:p>
        </p:txBody>
      </p:sp>
      <p:sp>
        <p:nvSpPr>
          <p:cNvPr id="15" name="Text Placeholder 14"/>
          <p:cNvSpPr>
            <a:spLocks noGrp="1"/>
          </p:cNvSpPr>
          <p:nvPr>
            <p:ph type="body" sz="half" idx="15"/>
          </p:nvPr>
        </p:nvSpPr>
        <p:spPr/>
        <p:txBody>
          <a:bodyPr/>
          <a:lstStyle/>
          <a:p>
            <a:r>
              <a:rPr lang="en-US" dirty="0" smtClean="0"/>
              <a:t>Excerpts</a:t>
            </a:r>
            <a:endParaRPr lang="en-US" dirty="0"/>
          </a:p>
        </p:txBody>
      </p:sp>
      <p:sp>
        <p:nvSpPr>
          <p:cNvPr id="2" name="Title 1"/>
          <p:cNvSpPr>
            <a:spLocks noGrp="1"/>
          </p:cNvSpPr>
          <p:nvPr>
            <p:ph type="title"/>
          </p:nvPr>
        </p:nvSpPr>
        <p:spPr/>
        <p:txBody>
          <a:bodyPr>
            <a:normAutofit/>
          </a:bodyPr>
          <a:lstStyle/>
          <a:p>
            <a:r>
              <a:rPr lang="en-US" dirty="0" smtClean="0"/>
              <a:t>Cultural forms</a:t>
            </a:r>
            <a:endParaRPr lang="en-US" sz="2800" dirty="0"/>
          </a:p>
        </p:txBody>
      </p:sp>
      <p:pic>
        <p:nvPicPr>
          <p:cNvPr id="1030" name="Picture 6" descr="Everything Bad is Good for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799"/>
            <a:ext cx="3124200" cy="494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227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14"/>
          </p:nvPr>
        </p:nvSpPr>
        <p:spPr/>
        <p:txBody>
          <a:bodyPr/>
          <a:lstStyle/>
          <a:p>
            <a:pPr marL="0" indent="0" algn="l">
              <a:buNone/>
            </a:pPr>
            <a:r>
              <a:rPr lang="en-US" b="1" dirty="0"/>
              <a:t>“…a false premise: that the intelligence of these games lies in their content, in the themes and characters they represent.” (p. 57)</a:t>
            </a:r>
            <a:endParaRPr lang="en-US" dirty="0"/>
          </a:p>
        </p:txBody>
      </p:sp>
      <p:sp>
        <p:nvSpPr>
          <p:cNvPr id="15" name="Text Placeholder 14"/>
          <p:cNvSpPr>
            <a:spLocks noGrp="1"/>
          </p:cNvSpPr>
          <p:nvPr>
            <p:ph type="body" sz="half" idx="15"/>
          </p:nvPr>
        </p:nvSpPr>
        <p:spPr/>
        <p:txBody>
          <a:bodyPr/>
          <a:lstStyle/>
          <a:p>
            <a:r>
              <a:rPr lang="en-US" dirty="0" smtClean="0"/>
              <a:t>Excerpts</a:t>
            </a:r>
            <a:endParaRPr lang="en-US" dirty="0"/>
          </a:p>
        </p:txBody>
      </p:sp>
      <p:sp>
        <p:nvSpPr>
          <p:cNvPr id="2" name="Title 1"/>
          <p:cNvSpPr>
            <a:spLocks noGrp="1"/>
          </p:cNvSpPr>
          <p:nvPr>
            <p:ph type="title"/>
          </p:nvPr>
        </p:nvSpPr>
        <p:spPr/>
        <p:txBody>
          <a:bodyPr>
            <a:normAutofit/>
          </a:bodyPr>
          <a:lstStyle/>
          <a:p>
            <a:r>
              <a:rPr lang="en-US" sz="2800" dirty="0" smtClean="0"/>
              <a:t>content</a:t>
            </a:r>
            <a:endParaRPr lang="en-US" sz="2800" dirty="0"/>
          </a:p>
        </p:txBody>
      </p:sp>
      <p:pic>
        <p:nvPicPr>
          <p:cNvPr id="1030" name="Picture 6" descr="Everything Bad is Good for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799"/>
            <a:ext cx="3124200" cy="494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696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14"/>
          </p:nvPr>
        </p:nvSpPr>
        <p:spPr/>
        <p:txBody>
          <a:bodyPr>
            <a:normAutofit fontScale="92500"/>
          </a:bodyPr>
          <a:lstStyle/>
          <a:p>
            <a:pPr marL="0" indent="0" algn="l">
              <a:buNone/>
            </a:pPr>
            <a:r>
              <a:rPr lang="en-US" b="1" dirty="0"/>
              <a:t>“We need to think, talk, and listen. When we tell students that popular culture has no place in classroom discussions, we are signaling to them that what they learn in school has little to do with the things that matter to them at home.” (p. 229)</a:t>
            </a:r>
            <a:endParaRPr lang="en-US" dirty="0"/>
          </a:p>
        </p:txBody>
      </p:sp>
      <p:sp>
        <p:nvSpPr>
          <p:cNvPr id="15" name="Text Placeholder 14"/>
          <p:cNvSpPr>
            <a:spLocks noGrp="1"/>
          </p:cNvSpPr>
          <p:nvPr>
            <p:ph type="body" sz="half" idx="15"/>
          </p:nvPr>
        </p:nvSpPr>
        <p:spPr/>
        <p:txBody>
          <a:bodyPr/>
          <a:lstStyle/>
          <a:p>
            <a:r>
              <a:rPr lang="en-US" dirty="0" smtClean="0"/>
              <a:t>Excerpts</a:t>
            </a:r>
            <a:endParaRPr lang="en-US" dirty="0"/>
          </a:p>
        </p:txBody>
      </p:sp>
      <p:sp>
        <p:nvSpPr>
          <p:cNvPr id="2" name="Title 1"/>
          <p:cNvSpPr>
            <a:spLocks noGrp="1"/>
          </p:cNvSpPr>
          <p:nvPr>
            <p:ph type="title"/>
          </p:nvPr>
        </p:nvSpPr>
        <p:spPr/>
        <p:txBody>
          <a:bodyPr>
            <a:normAutofit/>
          </a:bodyPr>
          <a:lstStyle/>
          <a:p>
            <a:r>
              <a:rPr lang="en-US" sz="2800" dirty="0" smtClean="0"/>
              <a:t>Popular culture</a:t>
            </a:r>
            <a:endParaRPr lang="en-US" sz="2800" dirty="0"/>
          </a:p>
        </p:txBody>
      </p:sp>
      <p:pic>
        <p:nvPicPr>
          <p:cNvPr id="1030" name="Picture 6" descr="Everything Bad is Good for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799"/>
            <a:ext cx="3124200" cy="494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106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2020824"/>
            <a:ext cx="8153400" cy="4075176"/>
          </a:xfrm>
        </p:spPr>
        <p:txBody>
          <a:bodyPr/>
          <a:lstStyle/>
          <a:p>
            <a:pPr>
              <a:buFont typeface="Wingdings" pitchFamily="2" charset="2"/>
              <a:buChar char="§"/>
            </a:pPr>
            <a:r>
              <a:rPr lang="en-US" dirty="0" smtClean="0"/>
              <a:t>What are some of your concerns about gaming?</a:t>
            </a:r>
          </a:p>
          <a:p>
            <a:pPr>
              <a:buFont typeface="Wingdings" pitchFamily="2" charset="2"/>
              <a:buChar char="§"/>
            </a:pPr>
            <a:endParaRPr lang="en-US" dirty="0" smtClean="0"/>
          </a:p>
          <a:p>
            <a:pPr>
              <a:buFont typeface="Wingdings" pitchFamily="2" charset="2"/>
              <a:buChar char="§"/>
            </a:pPr>
            <a:endParaRPr lang="en-US" dirty="0"/>
          </a:p>
          <a:p>
            <a:pPr>
              <a:buFont typeface="Wingdings" pitchFamily="2" charset="2"/>
              <a:buChar char="§"/>
            </a:pPr>
            <a:endParaRPr lang="en-US" dirty="0" smtClean="0"/>
          </a:p>
          <a:p>
            <a:r>
              <a:rPr lang="en-US" dirty="0" smtClean="0"/>
              <a:t>What are some benefits of gaming?</a:t>
            </a:r>
          </a:p>
        </p:txBody>
      </p:sp>
      <p:sp>
        <p:nvSpPr>
          <p:cNvPr id="2" name="Title 1"/>
          <p:cNvSpPr>
            <a:spLocks noGrp="1"/>
          </p:cNvSpPr>
          <p:nvPr>
            <p:ph type="title"/>
          </p:nvPr>
        </p:nvSpPr>
        <p:spPr/>
        <p:txBody>
          <a:bodyPr/>
          <a:lstStyle/>
          <a:p>
            <a:r>
              <a:rPr lang="en-US" sz="2550" dirty="0" smtClean="0"/>
              <a:t>What do you think</a:t>
            </a:r>
            <a:endParaRPr lang="en-US" sz="2550" dirty="0"/>
          </a:p>
        </p:txBody>
      </p:sp>
      <p:pic>
        <p:nvPicPr>
          <p:cNvPr id="7" name="Picture 12" descr="C:\Users\heaton.MARSHALL\AppData\Local\Microsoft\Windows\Temporary Internet Files\Content.IE5\N6CCGBNX\MC9004348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40747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eaton.MARSHALL\AppData\Local\Microsoft\Windows\Temporary Internet Files\Content.IE5\YSZTJEZ2\MC9004404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127142"/>
            <a:ext cx="1830629" cy="14849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eaton.MARSHALL\AppData\Local\Microsoft\Windows\Temporary Internet Files\Content.IE5\GKSZITK6\MC90009803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5862" y="3763061"/>
            <a:ext cx="1564538" cy="179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321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left)">
                                      <p:cBhvr>
                                        <p:cTn id="7" dur="500"/>
                                        <p:tgtEl>
                                          <p:spTgt spid="1028"/>
                                        </p:tgtEl>
                                      </p:cBhvr>
                                    </p:animEffect>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What connections, if any, do you see between video games/gaming and education?</a:t>
            </a:r>
            <a:endParaRPr lang="en-US" dirty="0"/>
          </a:p>
        </p:txBody>
      </p:sp>
      <p:sp>
        <p:nvSpPr>
          <p:cNvPr id="3" name="Title 2"/>
          <p:cNvSpPr>
            <a:spLocks noGrp="1"/>
          </p:cNvSpPr>
          <p:nvPr>
            <p:ph type="title"/>
          </p:nvPr>
        </p:nvSpPr>
        <p:spPr/>
        <p:txBody>
          <a:bodyPr/>
          <a:lstStyle/>
          <a:p>
            <a:r>
              <a:rPr lang="en-US" dirty="0" smtClean="0"/>
              <a:t>Gaming &amp; education</a:t>
            </a:r>
            <a:endParaRPr lang="en-US" dirty="0"/>
          </a:p>
        </p:txBody>
      </p:sp>
      <p:pic>
        <p:nvPicPr>
          <p:cNvPr id="4" name="Picture 12" descr="C:\Users\heaton.MARSHALL\AppData\Local\Microsoft\Windows\Temporary Internet Files\Content.IE5\N6CCGBNX\MC9004348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598" y="407476"/>
            <a:ext cx="1714500" cy="17145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52400" y="3521861"/>
            <a:ext cx="3331383" cy="3210867"/>
            <a:chOff x="152400" y="3521861"/>
            <a:chExt cx="3331383" cy="3210867"/>
          </a:xfrm>
        </p:grpSpPr>
        <p:pic>
          <p:nvPicPr>
            <p:cNvPr id="2053" name="Picture 5" descr="C:\Users\heaton.MARSHALL\AppData\Local\Microsoft\Windows\Temporary Internet Files\Content.IE5\1E067FBD\MC9003381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3436" y="5257800"/>
              <a:ext cx="1180347" cy="132663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Users\heaton.MARSHALL\AppData\Local\Microsoft\Windows\Temporary Internet Files\Content.IE5\Z882S1WN\MC90029415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915815"/>
              <a:ext cx="1440180" cy="18169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heaton.MARSHALL\AppData\Local\Microsoft\Windows\Temporary Internet Files\Content.IE5\YSZTJEZ2\MC90035884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4408977"/>
              <a:ext cx="1809598" cy="1058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eaton.MARSHALL\AppData\Local\Microsoft\Windows\Temporary Internet Files\Content.IE5\Z882S1WN\MC90004874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9854" y="3521861"/>
              <a:ext cx="1813255" cy="18681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5298663" y="2788781"/>
            <a:ext cx="3816077" cy="3575748"/>
            <a:chOff x="5298663" y="2788781"/>
            <a:chExt cx="3816077" cy="3575748"/>
          </a:xfrm>
        </p:grpSpPr>
        <p:pic>
          <p:nvPicPr>
            <p:cNvPr id="2061" name="Picture 13" descr="C:\Users\heaton.MARSHALL\AppData\Local\Microsoft\Windows\Temporary Internet Files\Content.IE5\GKSZITK6\MC90006014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7778" y="2788781"/>
              <a:ext cx="1675181" cy="182971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heaton.MARSHALL\AppData\Local\Microsoft\Windows\Temporary Internet Files\Content.IE5\YSZTJEZ2\MC900059122[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12941" y="3967734"/>
              <a:ext cx="1366114" cy="180228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heaton.MARSHALL\AppData\Local\Microsoft\Windows\Temporary Internet Files\Content.IE5\YSZTJEZ2\MC900056947[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95998" y="4648200"/>
              <a:ext cx="1818742" cy="171632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heaton.MARSHALL\AppData\Local\Microsoft\Windows\Temporary Internet Files\Content.IE5\Z882S1WN\MC90028078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98663" y="3048000"/>
              <a:ext cx="1559337" cy="1271528"/>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heaton.MARSHALL\AppData\Local\Microsoft\Windows\Temporary Internet Files\Content.IE5\Z882S1WN\MC900446242[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34000" y="4536605"/>
              <a:ext cx="1740103" cy="17145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ight Arrow 4"/>
          <p:cNvSpPr/>
          <p:nvPr/>
        </p:nvSpPr>
        <p:spPr>
          <a:xfrm>
            <a:off x="2082800" y="3581400"/>
            <a:ext cx="1621617" cy="738128"/>
          </a:xfrm>
          <a:prstGeom prst="rightArrow">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0" name="Right Arrow 19"/>
          <p:cNvSpPr/>
          <p:nvPr/>
        </p:nvSpPr>
        <p:spPr>
          <a:xfrm rot="10800000">
            <a:off x="4267200" y="4495800"/>
            <a:ext cx="1621617" cy="738128"/>
          </a:xfrm>
          <a:prstGeom prst="rightArrow">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363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63" presetClass="path" presetSubtype="0" accel="50000" decel="50000" fill="hold" grpId="0" nodeType="afterEffect">
                                  <p:stCondLst>
                                    <p:cond delay="0"/>
                                  </p:stCondLst>
                                  <p:childTnLst>
                                    <p:animMotion origin="layout" path="M 5.55556E-7 4.07407E-6 L 0.20035 0.00185 " pathEditMode="relative" rAng="0" ptsTypes="AA">
                                      <p:cBhvr>
                                        <p:cTn id="15" dur="2000" fill="hold"/>
                                        <p:tgtEl>
                                          <p:spTgt spid="5"/>
                                        </p:tgtEl>
                                        <p:attrNameLst>
                                          <p:attrName>ppt_x</p:attrName>
                                          <p:attrName>ppt_y</p:attrName>
                                        </p:attrNameLst>
                                      </p:cBhvr>
                                      <p:rCtr x="10017" y="93"/>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1"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right)">
                                      <p:cBhvr>
                                        <p:cTn id="20" dur="500"/>
                                        <p:tgtEl>
                                          <p:spTgt spid="20"/>
                                        </p:tgtEl>
                                      </p:cBhvr>
                                    </p:animEffect>
                                  </p:childTnLst>
                                </p:cTn>
                              </p:par>
                            </p:childTnLst>
                          </p:cTn>
                        </p:par>
                        <p:par>
                          <p:cTn id="21" fill="hold">
                            <p:stCondLst>
                              <p:cond delay="500"/>
                            </p:stCondLst>
                            <p:childTnLst>
                              <p:par>
                                <p:cTn id="22" presetID="35" presetClass="path" presetSubtype="0" accel="50000" decel="50000" fill="hold" grpId="0" nodeType="afterEffect">
                                  <p:stCondLst>
                                    <p:cond delay="0"/>
                                  </p:stCondLst>
                                  <p:childTnLst>
                                    <p:animMotion origin="layout" path="M 1.66667E-6 7.40741E-7 L -0.13021 0.00185 " pathEditMode="relative" rAng="0" ptsTypes="AA">
                                      <p:cBhvr>
                                        <p:cTn id="23" dur="2000" fill="hold"/>
                                        <p:tgtEl>
                                          <p:spTgt spid="20"/>
                                        </p:tgtEl>
                                        <p:attrNameLst>
                                          <p:attrName>ppt_x</p:attrName>
                                          <p:attrName>ppt_y</p:attrName>
                                        </p:attrNameLst>
                                      </p:cBhvr>
                                      <p:rCtr x="-6510" y="93"/>
                                    </p:animMotion>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wipe(left)">
                                      <p:cBhvr>
                                        <p:cTn id="28" dur="500"/>
                                        <p:tgtEl>
                                          <p:spTgt spid="2">
                                            <p:txEl>
                                              <p:pRg st="0" end="0"/>
                                            </p:txEl>
                                          </p:spTgt>
                                        </p:tgtEl>
                                      </p:cBhvr>
                                    </p:animEffect>
                                  </p:childTnLst>
                                </p:cTn>
                              </p:par>
                            </p:childTnLst>
                          </p:cTn>
                        </p:par>
                        <p:par>
                          <p:cTn id="29" fill="hold">
                            <p:stCondLst>
                              <p:cond delay="500"/>
                            </p:stCondLst>
                            <p:childTnLst>
                              <p:par>
                                <p:cTn id="30" presetID="6" presetClass="exit" presetSubtype="32" fill="hold" nodeType="afterEffect">
                                  <p:stCondLst>
                                    <p:cond delay="0"/>
                                  </p:stCondLst>
                                  <p:childTnLst>
                                    <p:animEffect transition="out" filter="circle(out)">
                                      <p:cBhvr>
                                        <p:cTn id="31" dur="2000"/>
                                        <p:tgtEl>
                                          <p:spTgt spid="7"/>
                                        </p:tgtEl>
                                      </p:cBhvr>
                                    </p:animEffect>
                                    <p:set>
                                      <p:cBhvr>
                                        <p:cTn id="32" dur="1" fill="hold">
                                          <p:stCondLst>
                                            <p:cond delay="1999"/>
                                          </p:stCondLst>
                                        </p:cTn>
                                        <p:tgtEl>
                                          <p:spTgt spid="7"/>
                                        </p:tgtEl>
                                        <p:attrNameLst>
                                          <p:attrName>style.visibility</p:attrName>
                                        </p:attrNameLst>
                                      </p:cBhvr>
                                      <p:to>
                                        <p:strVal val="hidden"/>
                                      </p:to>
                                    </p:set>
                                  </p:childTnLst>
                                </p:cTn>
                              </p:par>
                              <p:par>
                                <p:cTn id="33" presetID="6" presetClass="exit" presetSubtype="32" fill="hold" grpId="2" nodeType="withEffect">
                                  <p:stCondLst>
                                    <p:cond delay="0"/>
                                  </p:stCondLst>
                                  <p:childTnLst>
                                    <p:animEffect transition="out" filter="circle(out)">
                                      <p:cBhvr>
                                        <p:cTn id="34" dur="2000"/>
                                        <p:tgtEl>
                                          <p:spTgt spid="5"/>
                                        </p:tgtEl>
                                      </p:cBhvr>
                                    </p:animEffect>
                                    <p:set>
                                      <p:cBhvr>
                                        <p:cTn id="35" dur="1" fill="hold">
                                          <p:stCondLst>
                                            <p:cond delay="1999"/>
                                          </p:stCondLst>
                                        </p:cTn>
                                        <p:tgtEl>
                                          <p:spTgt spid="5"/>
                                        </p:tgtEl>
                                        <p:attrNameLst>
                                          <p:attrName>style.visibility</p:attrName>
                                        </p:attrNameLst>
                                      </p:cBhvr>
                                      <p:to>
                                        <p:strVal val="hidden"/>
                                      </p:to>
                                    </p:set>
                                  </p:childTnLst>
                                </p:cTn>
                              </p:par>
                              <p:par>
                                <p:cTn id="36" presetID="6" presetClass="exit" presetSubtype="32" fill="hold" grpId="2" nodeType="withEffect">
                                  <p:stCondLst>
                                    <p:cond delay="0"/>
                                  </p:stCondLst>
                                  <p:childTnLst>
                                    <p:animEffect transition="out" filter="circle(out)">
                                      <p:cBhvr>
                                        <p:cTn id="37" dur="2000"/>
                                        <p:tgtEl>
                                          <p:spTgt spid="20"/>
                                        </p:tgtEl>
                                      </p:cBhvr>
                                    </p:animEffect>
                                    <p:set>
                                      <p:cBhvr>
                                        <p:cTn id="38" dur="1" fill="hold">
                                          <p:stCondLst>
                                            <p:cond delay="1999"/>
                                          </p:stCondLst>
                                        </p:cTn>
                                        <p:tgtEl>
                                          <p:spTgt spid="20"/>
                                        </p:tgtEl>
                                        <p:attrNameLst>
                                          <p:attrName>style.visibility</p:attrName>
                                        </p:attrNameLst>
                                      </p:cBhvr>
                                      <p:to>
                                        <p:strVal val="hidden"/>
                                      </p:to>
                                    </p:set>
                                  </p:childTnLst>
                                </p:cTn>
                              </p:par>
                              <p:par>
                                <p:cTn id="39" presetID="6" presetClass="exit" presetSubtype="32" fill="hold" nodeType="withEffect">
                                  <p:stCondLst>
                                    <p:cond delay="0"/>
                                  </p:stCondLst>
                                  <p:childTnLst>
                                    <p:animEffect transition="out" filter="circle(out)">
                                      <p:cBhvr>
                                        <p:cTn id="40" dur="2000"/>
                                        <p:tgtEl>
                                          <p:spTgt spid="6"/>
                                        </p:tgtEl>
                                      </p:cBhvr>
                                    </p:animEffect>
                                    <p:set>
                                      <p:cBhvr>
                                        <p:cTn id="4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P spid="5" grpId="1" animBg="1"/>
      <p:bldP spid="5" grpId="2" animBg="1"/>
      <p:bldP spid="20" grpId="0" animBg="1"/>
      <p:bldP spid="20" grpId="1" animBg="1"/>
      <p:bldP spid="20" grpId="2"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TotalTime>
  <Words>1061</Words>
  <Application>Microsoft Office PowerPoint</Application>
  <PresentationFormat>On-screen Show (4:3)</PresentationFormat>
  <Paragraphs>132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BlackTie</vt:lpstr>
      <vt:lpstr>Gaming &amp; Learning? Taking a look beyond the book</vt:lpstr>
      <vt:lpstr>Who Plays</vt:lpstr>
      <vt:lpstr>Do you play</vt:lpstr>
      <vt:lpstr>What do you think</vt:lpstr>
      <vt:lpstr>Cultural forms</vt:lpstr>
      <vt:lpstr>content</vt:lpstr>
      <vt:lpstr>Popular culture</vt:lpstr>
      <vt:lpstr>What do you think</vt:lpstr>
      <vt:lpstr>Gaming &amp; education</vt:lpstr>
      <vt:lpstr>Trial and error</vt:lpstr>
      <vt:lpstr>Cognitive workout</vt:lpstr>
      <vt:lpstr>Intellectual nourishment</vt:lpstr>
      <vt:lpstr>Assigned Reading</vt:lpstr>
      <vt:lpstr>36 Learning Principles</vt:lpstr>
      <vt:lpstr>36 Learning Principles</vt:lpstr>
      <vt:lpstr>The Assignment</vt:lpstr>
      <vt:lpstr>Gaming research: Learning or wasting time?</vt:lpstr>
      <vt:lpstr>About me</vt:lpstr>
      <vt:lpstr>Pre-Reading views</vt:lpstr>
      <vt:lpstr> Focus : Interview a gamer to evaluate his gaming experiences and explore the implications of my research on education and learning. </vt:lpstr>
      <vt:lpstr>Observations from research</vt:lpstr>
      <vt:lpstr>Implications for education</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Introductions</dc:title>
  <dc:creator>Heaton, Lisa</dc:creator>
  <cp:lastModifiedBy>Windows User</cp:lastModifiedBy>
  <cp:revision>54</cp:revision>
  <dcterms:created xsi:type="dcterms:W3CDTF">2012-06-12T19:23:04Z</dcterms:created>
  <dcterms:modified xsi:type="dcterms:W3CDTF">2014-05-09T01:03:24Z</dcterms:modified>
</cp:coreProperties>
</file>